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4"/>
  </p:sldMasterIdLst>
  <p:notesMasterIdLst>
    <p:notesMasterId r:id="rId32"/>
  </p:notesMasterIdLst>
  <p:sldIdLst>
    <p:sldId id="256" r:id="rId5"/>
    <p:sldId id="263" r:id="rId6"/>
    <p:sldId id="257" r:id="rId7"/>
    <p:sldId id="259" r:id="rId8"/>
    <p:sldId id="286" r:id="rId9"/>
    <p:sldId id="272" r:id="rId10"/>
    <p:sldId id="278" r:id="rId11"/>
    <p:sldId id="280" r:id="rId12"/>
    <p:sldId id="282" r:id="rId13"/>
    <p:sldId id="281" r:id="rId14"/>
    <p:sldId id="283" r:id="rId15"/>
    <p:sldId id="260" r:id="rId16"/>
    <p:sldId id="274" r:id="rId17"/>
    <p:sldId id="264" r:id="rId18"/>
    <p:sldId id="268" r:id="rId19"/>
    <p:sldId id="269" r:id="rId20"/>
    <p:sldId id="271" r:id="rId21"/>
    <p:sldId id="262" r:id="rId22"/>
    <p:sldId id="265" r:id="rId23"/>
    <p:sldId id="266" r:id="rId24"/>
    <p:sldId id="267" r:id="rId25"/>
    <p:sldId id="276" r:id="rId26"/>
    <p:sldId id="275" r:id="rId27"/>
    <p:sldId id="261" r:id="rId28"/>
    <p:sldId id="284" r:id="rId29"/>
    <p:sldId id="287" r:id="rId30"/>
    <p:sldId id="288" r:id="rId31"/>
  </p:sldIdLst>
  <p:sldSz cx="6858000" cy="9906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445472F-8ABF-CB74-BA66-72237DB74C0F}" v="11" dt="2023-05-11T07:57:59.775"/>
    <p1510:client id="{B4B44503-85CD-4D20-8DE9-36504E693B49}" v="4183" dt="2023-05-11T11:20:43.442"/>
    <p1510:client id="{D3D3886F-0A79-C0EC-3CBB-DA5419C4CC1C}" v="16" dt="2023-05-11T05:03:51.9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4" d="100"/>
          <a:sy n="54" d="100"/>
        </p:scale>
        <p:origin x="2674" y="2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2.png>
</file>

<file path=ppt/media/image3.png>
</file>

<file path=ppt/media/image4.jpg>
</file>

<file path=ppt/media/image5.jpg>
</file>

<file path=ppt/media/image6.jp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i-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D27B3F-8A3D-4D6B-841A-96DCCF36EE3D}" type="datetimeFigureOut">
              <a:rPr lang="fi-FI" smtClean="0"/>
              <a:t>22.5.2023</a:t>
            </a:fld>
            <a:endParaRPr lang="fi-FI"/>
          </a:p>
        </p:txBody>
      </p:sp>
      <p:sp>
        <p:nvSpPr>
          <p:cNvPr id="4" name="Slide Image Placeholder 3"/>
          <p:cNvSpPr>
            <a:spLocks noGrp="1" noRot="1" noChangeAspect="1"/>
          </p:cNvSpPr>
          <p:nvPr>
            <p:ph type="sldImg" idx="2"/>
          </p:nvPr>
        </p:nvSpPr>
        <p:spPr>
          <a:xfrm>
            <a:off x="2360613" y="1143000"/>
            <a:ext cx="2136775" cy="3086100"/>
          </a:xfrm>
          <a:prstGeom prst="rect">
            <a:avLst/>
          </a:prstGeom>
          <a:noFill/>
          <a:ln w="12700">
            <a:solidFill>
              <a:prstClr val="black"/>
            </a:solidFill>
          </a:ln>
        </p:spPr>
        <p:txBody>
          <a:bodyPr vert="horz" lIns="91440" tIns="45720" rIns="91440" bIns="45720" rtlCol="0" anchor="ctr"/>
          <a:lstStyle/>
          <a:p>
            <a:endParaRPr lang="fi-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fi-FI"/>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i-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B9914F-DEA4-4CF6-A8FF-7873CBEEF668}" type="slidenum">
              <a:rPr lang="fi-FI" smtClean="0"/>
              <a:t>‹#›</a:t>
            </a:fld>
            <a:endParaRPr lang="fi-FI"/>
          </a:p>
        </p:txBody>
      </p:sp>
    </p:spTree>
    <p:extLst>
      <p:ext uri="{BB962C8B-B14F-4D97-AF65-F5344CB8AC3E}">
        <p14:creationId xmlns:p14="http://schemas.microsoft.com/office/powerpoint/2010/main" val="880691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Otsikkodia">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216245"/>
            <a:ext cx="6858000" cy="2689755"/>
          </a:xfrm>
          <a:prstGeom prst="rect">
            <a:avLst/>
          </a:prstGeom>
        </p:spPr>
      </p:pic>
      <p:sp>
        <p:nvSpPr>
          <p:cNvPr id="2" name="Title 1"/>
          <p:cNvSpPr>
            <a:spLocks noGrp="1"/>
          </p:cNvSpPr>
          <p:nvPr>
            <p:ph type="ctrTitle"/>
          </p:nvPr>
        </p:nvSpPr>
        <p:spPr>
          <a:xfrm>
            <a:off x="685800" y="2604918"/>
            <a:ext cx="5486400" cy="2636250"/>
          </a:xfrm>
        </p:spPr>
        <p:txBody>
          <a:bodyPr anchor="b">
            <a:normAutofit/>
          </a:bodyPr>
          <a:lstStyle>
            <a:lvl1pPr algn="l">
              <a:defRPr sz="4500"/>
            </a:lvl1pPr>
          </a:lstStyle>
          <a:p>
            <a:r>
              <a:rPr lang="fi-FI"/>
              <a:t>Muokkaa ots. perustyyl. napsautt.</a:t>
            </a:r>
            <a:endParaRPr lang="en-US"/>
          </a:p>
        </p:txBody>
      </p:sp>
      <p:sp>
        <p:nvSpPr>
          <p:cNvPr id="3" name="Subtitle 2"/>
          <p:cNvSpPr>
            <a:spLocks noGrp="1"/>
          </p:cNvSpPr>
          <p:nvPr>
            <p:ph type="subTitle" idx="1"/>
          </p:nvPr>
        </p:nvSpPr>
        <p:spPr>
          <a:xfrm>
            <a:off x="685800" y="5246513"/>
            <a:ext cx="5486400" cy="990600"/>
          </a:xfrm>
        </p:spPr>
        <p:txBody>
          <a:bodyPr>
            <a:normAutofit/>
          </a:bodyPr>
          <a:lstStyle>
            <a:lvl1pPr marL="0" indent="0" algn="l">
              <a:buNone/>
              <a:defRPr sz="15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fi-FI"/>
              <a:t>Muokkaa alaotsikon perustyyliä napsautt.</a:t>
            </a:r>
            <a:endParaRPr lang="en-US"/>
          </a:p>
        </p:txBody>
      </p:sp>
      <p:sp>
        <p:nvSpPr>
          <p:cNvPr id="4" name="Date Placeholder 3"/>
          <p:cNvSpPr>
            <a:spLocks noGrp="1"/>
          </p:cNvSpPr>
          <p:nvPr>
            <p:ph type="dt" sz="half" idx="10"/>
          </p:nvPr>
        </p:nvSpPr>
        <p:spPr>
          <a:xfrm>
            <a:off x="4449128" y="6245555"/>
            <a:ext cx="1723072" cy="527403"/>
          </a:xfrm>
        </p:spPr>
        <p:txBody>
          <a:bodyPr/>
          <a:lstStyle/>
          <a:p>
            <a:fld id="{7BB130F9-4BBF-450C-90F1-02F437AA77C8}" type="datetimeFigureOut">
              <a:rPr lang="fi-FI" smtClean="0"/>
              <a:t>22.5.2023</a:t>
            </a:fld>
            <a:endParaRPr lang="fi-FI"/>
          </a:p>
        </p:txBody>
      </p:sp>
      <p:sp>
        <p:nvSpPr>
          <p:cNvPr id="5" name="Footer Placeholder 4"/>
          <p:cNvSpPr>
            <a:spLocks noGrp="1"/>
          </p:cNvSpPr>
          <p:nvPr>
            <p:ph type="ftr" sz="quarter" idx="11"/>
          </p:nvPr>
        </p:nvSpPr>
        <p:spPr>
          <a:xfrm>
            <a:off x="685800" y="6245556"/>
            <a:ext cx="3660458" cy="527403"/>
          </a:xfrm>
        </p:spPr>
        <p:txBody>
          <a:bodyPr/>
          <a:lstStyle/>
          <a:p>
            <a:endParaRPr lang="fi-FI"/>
          </a:p>
        </p:txBody>
      </p:sp>
      <p:sp>
        <p:nvSpPr>
          <p:cNvPr id="6" name="Slide Number Placeholder 5"/>
          <p:cNvSpPr>
            <a:spLocks noGrp="1"/>
          </p:cNvSpPr>
          <p:nvPr>
            <p:ph type="sldNum" sz="quarter" idx="12"/>
          </p:nvPr>
        </p:nvSpPr>
        <p:spPr>
          <a:xfrm>
            <a:off x="4543425" y="2066809"/>
            <a:ext cx="1628775" cy="527403"/>
          </a:xfrm>
        </p:spPr>
        <p:txBody>
          <a:bodyPr/>
          <a:lstStyle/>
          <a:p>
            <a:fld id="{A8B3C508-145C-4FFE-B407-49F85D3B12F5}" type="slidenum">
              <a:rPr lang="fi-FI" smtClean="0"/>
              <a:t>‹#›</a:t>
            </a:fld>
            <a:endParaRPr lang="fi-FI"/>
          </a:p>
        </p:txBody>
      </p:sp>
    </p:spTree>
    <p:extLst>
      <p:ext uri="{BB962C8B-B14F-4D97-AF65-F5344CB8AC3E}">
        <p14:creationId xmlns:p14="http://schemas.microsoft.com/office/powerpoint/2010/main" val="13292040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amakuva ja kuvateksti">
    <p:spTree>
      <p:nvGrpSpPr>
        <p:cNvPr id="1" name=""/>
        <p:cNvGrpSpPr/>
        <p:nvPr/>
      </p:nvGrpSpPr>
      <p:grpSpPr>
        <a:xfrm>
          <a:off x="0" y="0"/>
          <a:ext cx="0" cy="0"/>
          <a:chOff x="0" y="0"/>
          <a:chExt cx="0" cy="0"/>
        </a:xfrm>
      </p:grpSpPr>
      <p:sp>
        <p:nvSpPr>
          <p:cNvPr id="2" name="Title 1"/>
          <p:cNvSpPr>
            <a:spLocks noGrp="1"/>
          </p:cNvSpPr>
          <p:nvPr>
            <p:ph type="title"/>
          </p:nvPr>
        </p:nvSpPr>
        <p:spPr>
          <a:xfrm>
            <a:off x="445766" y="6785078"/>
            <a:ext cx="5967362" cy="1183513"/>
          </a:xfrm>
        </p:spPr>
        <p:txBody>
          <a:bodyPr anchor="b"/>
          <a:lstStyle>
            <a:lvl1pPr algn="l">
              <a:defRPr sz="2400"/>
            </a:lvl1pPr>
          </a:lstStyle>
          <a:p>
            <a:r>
              <a:rPr lang="fi-FI"/>
              <a:t>Muokkaa ots. perustyyl. napsautt.</a:t>
            </a:r>
            <a:endParaRPr lang="en-US"/>
          </a:p>
        </p:txBody>
      </p:sp>
      <p:sp>
        <p:nvSpPr>
          <p:cNvPr id="3" name="Picture Placeholder 2"/>
          <p:cNvSpPr>
            <a:spLocks noGrp="1" noChangeAspect="1"/>
          </p:cNvSpPr>
          <p:nvPr>
            <p:ph type="pic" idx="1"/>
          </p:nvPr>
        </p:nvSpPr>
        <p:spPr>
          <a:xfrm>
            <a:off x="445766" y="1411273"/>
            <a:ext cx="5962695" cy="4921182"/>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fi-FI"/>
              <a:t>Lisää kuva napsauttamalla kuvaketta</a:t>
            </a:r>
            <a:endParaRPr lang="en-US"/>
          </a:p>
        </p:txBody>
      </p:sp>
      <p:sp>
        <p:nvSpPr>
          <p:cNvPr id="4" name="Text Placeholder 3"/>
          <p:cNvSpPr>
            <a:spLocks noGrp="1"/>
          </p:cNvSpPr>
          <p:nvPr>
            <p:ph type="body" sz="half" idx="2"/>
          </p:nvPr>
        </p:nvSpPr>
        <p:spPr>
          <a:xfrm>
            <a:off x="445770" y="7968590"/>
            <a:ext cx="5966460" cy="1078890"/>
          </a:xfrm>
        </p:spPr>
        <p:txBody>
          <a:bodyPr/>
          <a:lstStyle>
            <a:lvl1pPr marL="0" indent="0" algn="l">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fi-FI"/>
              <a:t>Muokkaa tekstin perustyylejä napsauttamalla</a:t>
            </a:r>
          </a:p>
        </p:txBody>
      </p:sp>
      <p:sp>
        <p:nvSpPr>
          <p:cNvPr id="5" name="Date Placeholder 4"/>
          <p:cNvSpPr>
            <a:spLocks noGrp="1"/>
          </p:cNvSpPr>
          <p:nvPr>
            <p:ph type="dt" sz="half" idx="10"/>
          </p:nvPr>
        </p:nvSpPr>
        <p:spPr/>
        <p:txBody>
          <a:bodyPr/>
          <a:lstStyle/>
          <a:p>
            <a:fld id="{7BB130F9-4BBF-450C-90F1-02F437AA77C8}" type="datetimeFigureOut">
              <a:rPr lang="fi-FI" smtClean="0"/>
              <a:t>22.5.2023</a:t>
            </a:fld>
            <a:endParaRPr lang="fi-FI"/>
          </a:p>
        </p:txBody>
      </p:sp>
      <p:sp>
        <p:nvSpPr>
          <p:cNvPr id="6" name="Footer Placeholder 5"/>
          <p:cNvSpPr>
            <a:spLocks noGrp="1"/>
          </p:cNvSpPr>
          <p:nvPr>
            <p:ph type="ftr" sz="quarter" idx="11"/>
          </p:nvPr>
        </p:nvSpPr>
        <p:spPr/>
        <p:txBody>
          <a:bodyPr/>
          <a:lstStyle/>
          <a:p>
            <a:endParaRPr lang="fi-FI"/>
          </a:p>
        </p:txBody>
      </p:sp>
      <p:sp>
        <p:nvSpPr>
          <p:cNvPr id="7" name="Slide Number Placeholder 6"/>
          <p:cNvSpPr>
            <a:spLocks noGrp="1"/>
          </p:cNvSpPr>
          <p:nvPr>
            <p:ph type="sldNum" sz="quarter" idx="12"/>
          </p:nvPr>
        </p:nvSpPr>
        <p:spPr/>
        <p:txBody>
          <a:bodyPr/>
          <a:lstStyle/>
          <a:p>
            <a:fld id="{A8B3C508-145C-4FFE-B407-49F85D3B12F5}" type="slidenum">
              <a:rPr lang="fi-FI" smtClean="0"/>
              <a:t>‹#›</a:t>
            </a:fld>
            <a:endParaRPr lang="fi-FI"/>
          </a:p>
        </p:txBody>
      </p:sp>
    </p:spTree>
    <p:extLst>
      <p:ext uri="{BB962C8B-B14F-4D97-AF65-F5344CB8AC3E}">
        <p14:creationId xmlns:p14="http://schemas.microsoft.com/office/powerpoint/2010/main" val="9786414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Otsikko ja kuvateksti">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216245"/>
            <a:ext cx="6858000" cy="2689755"/>
          </a:xfrm>
          <a:prstGeom prst="rect">
            <a:avLst/>
          </a:prstGeom>
        </p:spPr>
      </p:pic>
      <p:sp>
        <p:nvSpPr>
          <p:cNvPr id="2" name="Title 1"/>
          <p:cNvSpPr>
            <a:spLocks noGrp="1"/>
          </p:cNvSpPr>
          <p:nvPr>
            <p:ph type="title"/>
          </p:nvPr>
        </p:nvSpPr>
        <p:spPr>
          <a:xfrm>
            <a:off x="445770" y="1088437"/>
            <a:ext cx="5966460" cy="4048008"/>
          </a:xfrm>
        </p:spPr>
        <p:txBody>
          <a:bodyPr anchor="ctr"/>
          <a:lstStyle>
            <a:lvl1pPr algn="l">
              <a:defRPr sz="2400"/>
            </a:lvl1pPr>
          </a:lstStyle>
          <a:p>
            <a:r>
              <a:rPr lang="fi-FI"/>
              <a:t>Muokkaa ots. perustyyl. napsautt.</a:t>
            </a:r>
            <a:endParaRPr lang="en-US"/>
          </a:p>
        </p:txBody>
      </p:sp>
      <p:sp>
        <p:nvSpPr>
          <p:cNvPr id="4" name="Text Placeholder 3"/>
          <p:cNvSpPr>
            <a:spLocks noGrp="1"/>
          </p:cNvSpPr>
          <p:nvPr>
            <p:ph type="body" sz="half" idx="2"/>
          </p:nvPr>
        </p:nvSpPr>
        <p:spPr>
          <a:xfrm>
            <a:off x="514350" y="5270971"/>
            <a:ext cx="5829300" cy="1922342"/>
          </a:xfrm>
        </p:spPr>
        <p:txBody>
          <a:bodyPr anchor="ct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fi-FI"/>
              <a:t>Muokkaa tekstin perustyylejä napsauttamalla</a:t>
            </a:r>
          </a:p>
        </p:txBody>
      </p:sp>
      <p:sp>
        <p:nvSpPr>
          <p:cNvPr id="5" name="Date Placeholder 4"/>
          <p:cNvSpPr>
            <a:spLocks noGrp="1"/>
          </p:cNvSpPr>
          <p:nvPr>
            <p:ph type="dt" sz="half" idx="10"/>
          </p:nvPr>
        </p:nvSpPr>
        <p:spPr>
          <a:xfrm>
            <a:off x="4171632" y="550335"/>
            <a:ext cx="1637348" cy="527403"/>
          </a:xfrm>
        </p:spPr>
        <p:txBody>
          <a:bodyPr/>
          <a:lstStyle>
            <a:lvl1pPr algn="r">
              <a:defRPr/>
            </a:lvl1pPr>
          </a:lstStyle>
          <a:p>
            <a:fld id="{7BB130F9-4BBF-450C-90F1-02F437AA77C8}" type="datetimeFigureOut">
              <a:rPr lang="fi-FI" smtClean="0"/>
              <a:t>22.5.2023</a:t>
            </a:fld>
            <a:endParaRPr lang="fi-FI"/>
          </a:p>
        </p:txBody>
      </p:sp>
      <p:sp>
        <p:nvSpPr>
          <p:cNvPr id="6" name="Footer Placeholder 5"/>
          <p:cNvSpPr>
            <a:spLocks noGrp="1"/>
          </p:cNvSpPr>
          <p:nvPr>
            <p:ph type="ftr" sz="quarter" idx="11"/>
          </p:nvPr>
        </p:nvSpPr>
        <p:spPr>
          <a:xfrm>
            <a:off x="445770" y="550335"/>
            <a:ext cx="3622992" cy="527403"/>
          </a:xfrm>
        </p:spPr>
        <p:txBody>
          <a:bodyPr/>
          <a:lstStyle/>
          <a:p>
            <a:endParaRPr lang="fi-FI"/>
          </a:p>
        </p:txBody>
      </p:sp>
      <p:sp>
        <p:nvSpPr>
          <p:cNvPr id="7" name="Slide Number Placeholder 6"/>
          <p:cNvSpPr>
            <a:spLocks noGrp="1"/>
          </p:cNvSpPr>
          <p:nvPr>
            <p:ph type="sldNum" sz="quarter" idx="12"/>
          </p:nvPr>
        </p:nvSpPr>
        <p:spPr>
          <a:xfrm>
            <a:off x="5911849" y="550335"/>
            <a:ext cx="500381" cy="527403"/>
          </a:xfrm>
        </p:spPr>
        <p:txBody>
          <a:bodyPr/>
          <a:lstStyle/>
          <a:p>
            <a:fld id="{A8B3C508-145C-4FFE-B407-49F85D3B12F5}" type="slidenum">
              <a:rPr lang="fi-FI" smtClean="0"/>
              <a:t>‹#›</a:t>
            </a:fld>
            <a:endParaRPr lang="fi-FI"/>
          </a:p>
        </p:txBody>
      </p:sp>
    </p:spTree>
    <p:extLst>
      <p:ext uri="{BB962C8B-B14F-4D97-AF65-F5344CB8AC3E}">
        <p14:creationId xmlns:p14="http://schemas.microsoft.com/office/powerpoint/2010/main" val="33563216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Lainaus ja kuvateksti">
    <p:spTree>
      <p:nvGrpSpPr>
        <p:cNvPr id="1" name=""/>
        <p:cNvGrpSpPr/>
        <p:nvPr/>
      </p:nvGrpSpPr>
      <p:grpSpPr>
        <a:xfrm>
          <a:off x="0" y="0"/>
          <a:ext cx="0" cy="0"/>
          <a:chOff x="0" y="0"/>
          <a:chExt cx="0" cy="0"/>
        </a:xfrm>
      </p:grpSpPr>
      <p:pic>
        <p:nvPicPr>
          <p:cNvPr id="11" name="Picture 10"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216245"/>
            <a:ext cx="6858000" cy="2689755"/>
          </a:xfrm>
          <a:prstGeom prst="rect">
            <a:avLst/>
          </a:prstGeom>
        </p:spPr>
      </p:pic>
      <p:sp>
        <p:nvSpPr>
          <p:cNvPr id="2" name="Title 1"/>
          <p:cNvSpPr>
            <a:spLocks noGrp="1"/>
          </p:cNvSpPr>
          <p:nvPr>
            <p:ph type="title"/>
          </p:nvPr>
        </p:nvSpPr>
        <p:spPr>
          <a:xfrm>
            <a:off x="576263" y="1088438"/>
            <a:ext cx="5710238" cy="3981227"/>
          </a:xfrm>
        </p:spPr>
        <p:txBody>
          <a:bodyPr anchor="ctr"/>
          <a:lstStyle>
            <a:lvl1pPr algn="l">
              <a:defRPr sz="2400"/>
            </a:lvl1pPr>
          </a:lstStyle>
          <a:p>
            <a:r>
              <a:rPr lang="fi-FI"/>
              <a:t>Muokkaa ots. perustyyl. napsautt.</a:t>
            </a:r>
            <a:endParaRPr lang="en-US"/>
          </a:p>
        </p:txBody>
      </p:sp>
      <p:sp>
        <p:nvSpPr>
          <p:cNvPr id="12" name="Text Placeholder 3"/>
          <p:cNvSpPr>
            <a:spLocks noGrp="1"/>
          </p:cNvSpPr>
          <p:nvPr>
            <p:ph type="body" sz="half" idx="13"/>
          </p:nvPr>
        </p:nvSpPr>
        <p:spPr>
          <a:xfrm>
            <a:off x="733424" y="5069666"/>
            <a:ext cx="5395914" cy="641973"/>
          </a:xfrm>
        </p:spPr>
        <p:txBody>
          <a:bodyPr anchor="t">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fi-FI"/>
              <a:t>Muokkaa tekstin perustyylejä napsauttamalla</a:t>
            </a:r>
          </a:p>
        </p:txBody>
      </p:sp>
      <p:sp>
        <p:nvSpPr>
          <p:cNvPr id="4" name="Text Placeholder 3"/>
          <p:cNvSpPr>
            <a:spLocks noGrp="1"/>
          </p:cNvSpPr>
          <p:nvPr>
            <p:ph type="body" sz="half" idx="2"/>
          </p:nvPr>
        </p:nvSpPr>
        <p:spPr>
          <a:xfrm>
            <a:off x="514350" y="6029974"/>
            <a:ext cx="5834064" cy="1186272"/>
          </a:xfrm>
        </p:spPr>
        <p:txBody>
          <a:bodyPr anchor="ctr">
            <a:normAutofit/>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fi-FI"/>
              <a:t>Muokkaa tekstin perustyylejä napsauttamalla</a:t>
            </a:r>
          </a:p>
        </p:txBody>
      </p:sp>
      <p:sp>
        <p:nvSpPr>
          <p:cNvPr id="5" name="Date Placeholder 4"/>
          <p:cNvSpPr>
            <a:spLocks noGrp="1"/>
          </p:cNvSpPr>
          <p:nvPr>
            <p:ph type="dt" sz="half" idx="10"/>
          </p:nvPr>
        </p:nvSpPr>
        <p:spPr>
          <a:xfrm>
            <a:off x="4171632" y="550335"/>
            <a:ext cx="1637348" cy="527403"/>
          </a:xfrm>
        </p:spPr>
        <p:txBody>
          <a:bodyPr/>
          <a:lstStyle>
            <a:lvl1pPr algn="r">
              <a:defRPr/>
            </a:lvl1pPr>
          </a:lstStyle>
          <a:p>
            <a:fld id="{7BB130F9-4BBF-450C-90F1-02F437AA77C8}" type="datetimeFigureOut">
              <a:rPr lang="fi-FI" smtClean="0"/>
              <a:t>22.5.2023</a:t>
            </a:fld>
            <a:endParaRPr lang="fi-FI"/>
          </a:p>
        </p:txBody>
      </p:sp>
      <p:sp>
        <p:nvSpPr>
          <p:cNvPr id="6" name="Footer Placeholder 5"/>
          <p:cNvSpPr>
            <a:spLocks noGrp="1"/>
          </p:cNvSpPr>
          <p:nvPr>
            <p:ph type="ftr" sz="quarter" idx="11"/>
          </p:nvPr>
        </p:nvSpPr>
        <p:spPr>
          <a:xfrm>
            <a:off x="445770" y="548078"/>
            <a:ext cx="3622992" cy="527403"/>
          </a:xfrm>
        </p:spPr>
        <p:txBody>
          <a:bodyPr/>
          <a:lstStyle/>
          <a:p>
            <a:endParaRPr lang="fi-FI"/>
          </a:p>
        </p:txBody>
      </p:sp>
      <p:sp>
        <p:nvSpPr>
          <p:cNvPr id="7" name="Slide Number Placeholder 6"/>
          <p:cNvSpPr>
            <a:spLocks noGrp="1"/>
          </p:cNvSpPr>
          <p:nvPr>
            <p:ph type="sldNum" sz="quarter" idx="12"/>
          </p:nvPr>
        </p:nvSpPr>
        <p:spPr>
          <a:xfrm>
            <a:off x="5911849" y="550335"/>
            <a:ext cx="500381" cy="527403"/>
          </a:xfrm>
        </p:spPr>
        <p:txBody>
          <a:bodyPr/>
          <a:lstStyle/>
          <a:p>
            <a:fld id="{A8B3C508-145C-4FFE-B407-49F85D3B12F5}" type="slidenum">
              <a:rPr lang="fi-FI" smtClean="0"/>
              <a:t>‹#›</a:t>
            </a:fld>
            <a:endParaRPr lang="fi-FI"/>
          </a:p>
        </p:txBody>
      </p:sp>
      <p:sp>
        <p:nvSpPr>
          <p:cNvPr id="13" name="TextBox 12"/>
          <p:cNvSpPr txBox="1"/>
          <p:nvPr/>
        </p:nvSpPr>
        <p:spPr>
          <a:xfrm>
            <a:off x="173594" y="1166707"/>
            <a:ext cx="342900" cy="844676"/>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a:solidFill>
                  <a:schemeClr val="tx1"/>
                </a:solidFill>
                <a:effectLst/>
              </a:rPr>
              <a:t>“</a:t>
            </a:r>
          </a:p>
        </p:txBody>
      </p:sp>
      <p:sp>
        <p:nvSpPr>
          <p:cNvPr id="14" name="TextBox 13"/>
          <p:cNvSpPr txBox="1"/>
          <p:nvPr/>
        </p:nvSpPr>
        <p:spPr>
          <a:xfrm>
            <a:off x="6110050" y="4364144"/>
            <a:ext cx="342900" cy="844676"/>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a:solidFill>
                  <a:schemeClr val="tx1"/>
                </a:solidFill>
                <a:effectLst/>
              </a:rPr>
              <a:t>”</a:t>
            </a:r>
          </a:p>
        </p:txBody>
      </p:sp>
    </p:spTree>
    <p:extLst>
      <p:ext uri="{BB962C8B-B14F-4D97-AF65-F5344CB8AC3E}">
        <p14:creationId xmlns:p14="http://schemas.microsoft.com/office/powerpoint/2010/main" val="13357650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imikortti">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216245"/>
            <a:ext cx="6858000" cy="2689755"/>
          </a:xfrm>
          <a:prstGeom prst="rect">
            <a:avLst/>
          </a:prstGeom>
        </p:spPr>
      </p:pic>
      <p:sp>
        <p:nvSpPr>
          <p:cNvPr id="2" name="Title 1"/>
          <p:cNvSpPr>
            <a:spLocks noGrp="1"/>
          </p:cNvSpPr>
          <p:nvPr>
            <p:ph type="title"/>
          </p:nvPr>
        </p:nvSpPr>
        <p:spPr>
          <a:xfrm>
            <a:off x="514350" y="1624570"/>
            <a:ext cx="5831087" cy="3628206"/>
          </a:xfrm>
        </p:spPr>
        <p:txBody>
          <a:bodyPr anchor="b"/>
          <a:lstStyle>
            <a:lvl1pPr algn="l">
              <a:defRPr sz="2400"/>
            </a:lvl1pPr>
          </a:lstStyle>
          <a:p>
            <a:r>
              <a:rPr lang="fi-FI"/>
              <a:t>Muokkaa ots. perustyyl. napsautt.</a:t>
            </a:r>
            <a:endParaRPr lang="en-US"/>
          </a:p>
        </p:txBody>
      </p:sp>
      <p:sp>
        <p:nvSpPr>
          <p:cNvPr id="4" name="Text Placeholder 3"/>
          <p:cNvSpPr>
            <a:spLocks noGrp="1"/>
          </p:cNvSpPr>
          <p:nvPr>
            <p:ph type="body" sz="half" idx="2"/>
          </p:nvPr>
        </p:nvSpPr>
        <p:spPr>
          <a:xfrm>
            <a:off x="514344" y="5269791"/>
            <a:ext cx="5830206" cy="1444278"/>
          </a:xfrm>
        </p:spPr>
        <p:txBody>
          <a:bodyPr anchor="t"/>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fi-FI"/>
              <a:t>Muokkaa tekstin perustyylejä napsauttamalla</a:t>
            </a:r>
          </a:p>
        </p:txBody>
      </p:sp>
      <p:sp>
        <p:nvSpPr>
          <p:cNvPr id="5" name="Date Placeholder 4"/>
          <p:cNvSpPr>
            <a:spLocks noGrp="1"/>
          </p:cNvSpPr>
          <p:nvPr>
            <p:ph type="dt" sz="half" idx="10"/>
          </p:nvPr>
        </p:nvSpPr>
        <p:spPr>
          <a:xfrm>
            <a:off x="4171632" y="547278"/>
            <a:ext cx="1637348" cy="527403"/>
          </a:xfrm>
        </p:spPr>
        <p:txBody>
          <a:bodyPr/>
          <a:lstStyle>
            <a:lvl1pPr algn="r">
              <a:defRPr/>
            </a:lvl1pPr>
          </a:lstStyle>
          <a:p>
            <a:fld id="{7BB130F9-4BBF-450C-90F1-02F437AA77C8}" type="datetimeFigureOut">
              <a:rPr lang="fi-FI" smtClean="0"/>
              <a:t>22.5.2023</a:t>
            </a:fld>
            <a:endParaRPr lang="fi-FI"/>
          </a:p>
        </p:txBody>
      </p:sp>
      <p:sp>
        <p:nvSpPr>
          <p:cNvPr id="6" name="Footer Placeholder 5"/>
          <p:cNvSpPr>
            <a:spLocks noGrp="1"/>
          </p:cNvSpPr>
          <p:nvPr>
            <p:ph type="ftr" sz="quarter" idx="11"/>
          </p:nvPr>
        </p:nvSpPr>
        <p:spPr>
          <a:xfrm>
            <a:off x="445770" y="547278"/>
            <a:ext cx="3622992" cy="527403"/>
          </a:xfrm>
        </p:spPr>
        <p:txBody>
          <a:bodyPr/>
          <a:lstStyle/>
          <a:p>
            <a:endParaRPr lang="fi-FI"/>
          </a:p>
        </p:txBody>
      </p:sp>
      <p:sp>
        <p:nvSpPr>
          <p:cNvPr id="7" name="Slide Number Placeholder 6"/>
          <p:cNvSpPr>
            <a:spLocks noGrp="1"/>
          </p:cNvSpPr>
          <p:nvPr>
            <p:ph type="sldNum" sz="quarter" idx="12"/>
          </p:nvPr>
        </p:nvSpPr>
        <p:spPr>
          <a:xfrm>
            <a:off x="5911849" y="550335"/>
            <a:ext cx="500381" cy="527403"/>
          </a:xfrm>
        </p:spPr>
        <p:txBody>
          <a:bodyPr/>
          <a:lstStyle/>
          <a:p>
            <a:fld id="{A8B3C508-145C-4FFE-B407-49F85D3B12F5}" type="slidenum">
              <a:rPr lang="fi-FI" smtClean="0"/>
              <a:t>‹#›</a:t>
            </a:fld>
            <a:endParaRPr lang="fi-FI"/>
          </a:p>
        </p:txBody>
      </p:sp>
    </p:spTree>
    <p:extLst>
      <p:ext uri="{BB962C8B-B14F-4D97-AF65-F5344CB8AC3E}">
        <p14:creationId xmlns:p14="http://schemas.microsoft.com/office/powerpoint/2010/main" val="936385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araketta">
    <p:spTree>
      <p:nvGrpSpPr>
        <p:cNvPr id="1" name=""/>
        <p:cNvGrpSpPr/>
        <p:nvPr/>
      </p:nvGrpSpPr>
      <p:grpSpPr>
        <a:xfrm>
          <a:off x="0" y="0"/>
          <a:ext cx="0" cy="0"/>
          <a:chOff x="0" y="0"/>
          <a:chExt cx="0" cy="0"/>
        </a:xfrm>
      </p:grpSpPr>
      <p:sp>
        <p:nvSpPr>
          <p:cNvPr id="15" name="Title 1"/>
          <p:cNvSpPr>
            <a:spLocks noGrp="1"/>
          </p:cNvSpPr>
          <p:nvPr>
            <p:ph type="title"/>
          </p:nvPr>
        </p:nvSpPr>
        <p:spPr>
          <a:xfrm>
            <a:off x="1628776" y="1100668"/>
            <a:ext cx="4783454" cy="1883363"/>
          </a:xfrm>
        </p:spPr>
        <p:txBody>
          <a:bodyPr/>
          <a:lstStyle/>
          <a:p>
            <a:r>
              <a:rPr lang="fi-FI"/>
              <a:t>Muokkaa ots. perustyyl. napsautt.</a:t>
            </a:r>
            <a:endParaRPr lang="en-US"/>
          </a:p>
        </p:txBody>
      </p:sp>
      <p:sp>
        <p:nvSpPr>
          <p:cNvPr id="7" name="Text Placeholder 2"/>
          <p:cNvSpPr>
            <a:spLocks noGrp="1"/>
          </p:cNvSpPr>
          <p:nvPr>
            <p:ph type="body" idx="1"/>
          </p:nvPr>
        </p:nvSpPr>
        <p:spPr>
          <a:xfrm>
            <a:off x="445771" y="3180782"/>
            <a:ext cx="1920240" cy="891684"/>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fi-FI"/>
              <a:t>Muokkaa tekstin perustyylejä napsauttamalla</a:t>
            </a:r>
          </a:p>
        </p:txBody>
      </p:sp>
      <p:sp>
        <p:nvSpPr>
          <p:cNvPr id="8" name="Text Placeholder 3"/>
          <p:cNvSpPr>
            <a:spLocks noGrp="1"/>
          </p:cNvSpPr>
          <p:nvPr>
            <p:ph type="body" sz="half" idx="15"/>
          </p:nvPr>
        </p:nvSpPr>
        <p:spPr>
          <a:xfrm>
            <a:off x="445770" y="4195482"/>
            <a:ext cx="1920240" cy="4852003"/>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fi-FI"/>
              <a:t>Muokkaa tekstin perustyylejä napsauttamalla</a:t>
            </a:r>
          </a:p>
        </p:txBody>
      </p:sp>
      <p:sp>
        <p:nvSpPr>
          <p:cNvPr id="9" name="Text Placeholder 4"/>
          <p:cNvSpPr>
            <a:spLocks noGrp="1"/>
          </p:cNvSpPr>
          <p:nvPr>
            <p:ph type="body" sz="quarter" idx="3"/>
          </p:nvPr>
        </p:nvSpPr>
        <p:spPr>
          <a:xfrm>
            <a:off x="2476678" y="3179703"/>
            <a:ext cx="1920240" cy="904994"/>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fi-FI"/>
              <a:t>Muokkaa tekstin perustyylejä napsauttamalla</a:t>
            </a:r>
          </a:p>
        </p:txBody>
      </p:sp>
      <p:sp>
        <p:nvSpPr>
          <p:cNvPr id="10" name="Text Placeholder 3"/>
          <p:cNvSpPr>
            <a:spLocks noGrp="1"/>
          </p:cNvSpPr>
          <p:nvPr>
            <p:ph type="body" sz="half" idx="16"/>
          </p:nvPr>
        </p:nvSpPr>
        <p:spPr>
          <a:xfrm>
            <a:off x="2475586" y="4194765"/>
            <a:ext cx="1920240" cy="4852715"/>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fi-FI"/>
              <a:t>Muokkaa tekstin perustyylejä napsauttamalla</a:t>
            </a:r>
          </a:p>
        </p:txBody>
      </p:sp>
      <p:sp>
        <p:nvSpPr>
          <p:cNvPr id="11" name="Text Placeholder 4"/>
          <p:cNvSpPr>
            <a:spLocks noGrp="1"/>
          </p:cNvSpPr>
          <p:nvPr>
            <p:ph type="body" sz="quarter" idx="13"/>
          </p:nvPr>
        </p:nvSpPr>
        <p:spPr>
          <a:xfrm>
            <a:off x="4491989" y="3167473"/>
            <a:ext cx="1920240" cy="904994"/>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fi-FI"/>
              <a:t>Muokkaa tekstin perustyylejä napsauttamalla</a:t>
            </a:r>
          </a:p>
        </p:txBody>
      </p:sp>
      <p:sp>
        <p:nvSpPr>
          <p:cNvPr id="12" name="Text Placeholder 3"/>
          <p:cNvSpPr>
            <a:spLocks noGrp="1"/>
          </p:cNvSpPr>
          <p:nvPr>
            <p:ph type="body" sz="half" idx="17"/>
          </p:nvPr>
        </p:nvSpPr>
        <p:spPr>
          <a:xfrm>
            <a:off x="4491990" y="4195482"/>
            <a:ext cx="1920240" cy="4852003"/>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fi-FI"/>
              <a:t>Muokkaa tekstin perustyylejä napsauttamalla</a:t>
            </a:r>
          </a:p>
        </p:txBody>
      </p:sp>
      <p:sp>
        <p:nvSpPr>
          <p:cNvPr id="3" name="Date Placeholder 2"/>
          <p:cNvSpPr>
            <a:spLocks noGrp="1"/>
          </p:cNvSpPr>
          <p:nvPr>
            <p:ph type="dt" sz="half" idx="10"/>
          </p:nvPr>
        </p:nvSpPr>
        <p:spPr/>
        <p:txBody>
          <a:bodyPr/>
          <a:lstStyle/>
          <a:p>
            <a:fld id="{7BB130F9-4BBF-450C-90F1-02F437AA77C8}" type="datetimeFigureOut">
              <a:rPr lang="fi-FI" smtClean="0"/>
              <a:t>22.5.2023</a:t>
            </a:fld>
            <a:endParaRPr lang="fi-FI"/>
          </a:p>
        </p:txBody>
      </p:sp>
      <p:sp>
        <p:nvSpPr>
          <p:cNvPr id="4" name="Footer Placeholder 3"/>
          <p:cNvSpPr>
            <a:spLocks noGrp="1"/>
          </p:cNvSpPr>
          <p:nvPr>
            <p:ph type="ftr" sz="quarter" idx="11"/>
          </p:nvPr>
        </p:nvSpPr>
        <p:spPr/>
        <p:txBody>
          <a:bodyPr/>
          <a:lstStyle/>
          <a:p>
            <a:endParaRPr lang="fi-FI"/>
          </a:p>
        </p:txBody>
      </p:sp>
      <p:sp>
        <p:nvSpPr>
          <p:cNvPr id="5" name="Slide Number Placeholder 4"/>
          <p:cNvSpPr>
            <a:spLocks noGrp="1"/>
          </p:cNvSpPr>
          <p:nvPr>
            <p:ph type="sldNum" sz="quarter" idx="12"/>
          </p:nvPr>
        </p:nvSpPr>
        <p:spPr/>
        <p:txBody>
          <a:bodyPr/>
          <a:lstStyle/>
          <a:p>
            <a:fld id="{A8B3C508-145C-4FFE-B407-49F85D3B12F5}" type="slidenum">
              <a:rPr lang="fi-FI" smtClean="0"/>
              <a:t>‹#›</a:t>
            </a:fld>
            <a:endParaRPr lang="fi-FI"/>
          </a:p>
        </p:txBody>
      </p:sp>
    </p:spTree>
    <p:extLst>
      <p:ext uri="{BB962C8B-B14F-4D97-AF65-F5344CB8AC3E}">
        <p14:creationId xmlns:p14="http://schemas.microsoft.com/office/powerpoint/2010/main" val="1128960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kuvan sarake">
    <p:spTree>
      <p:nvGrpSpPr>
        <p:cNvPr id="1" name=""/>
        <p:cNvGrpSpPr/>
        <p:nvPr/>
      </p:nvGrpSpPr>
      <p:grpSpPr>
        <a:xfrm>
          <a:off x="0" y="0"/>
          <a:ext cx="0" cy="0"/>
          <a:chOff x="0" y="0"/>
          <a:chExt cx="0" cy="0"/>
        </a:xfrm>
      </p:grpSpPr>
      <p:sp>
        <p:nvSpPr>
          <p:cNvPr id="30" name="Title 1"/>
          <p:cNvSpPr>
            <a:spLocks noGrp="1"/>
          </p:cNvSpPr>
          <p:nvPr>
            <p:ph type="title"/>
          </p:nvPr>
        </p:nvSpPr>
        <p:spPr>
          <a:xfrm>
            <a:off x="1628777" y="1100667"/>
            <a:ext cx="4786488" cy="1871133"/>
          </a:xfrm>
        </p:spPr>
        <p:txBody>
          <a:bodyPr/>
          <a:lstStyle/>
          <a:p>
            <a:r>
              <a:rPr lang="fi-FI"/>
              <a:t>Muokkaa ots. perustyyl. napsautt.</a:t>
            </a:r>
            <a:endParaRPr lang="en-US"/>
          </a:p>
        </p:txBody>
      </p:sp>
      <p:sp>
        <p:nvSpPr>
          <p:cNvPr id="19" name="Text Placeholder 2"/>
          <p:cNvSpPr>
            <a:spLocks noGrp="1"/>
          </p:cNvSpPr>
          <p:nvPr>
            <p:ph type="body" idx="1"/>
          </p:nvPr>
        </p:nvSpPr>
        <p:spPr>
          <a:xfrm>
            <a:off x="445770" y="5941492"/>
            <a:ext cx="1920240" cy="986216"/>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fi-FI"/>
              <a:t>Muokkaa tekstin perustyylejä napsauttamalla</a:t>
            </a:r>
          </a:p>
        </p:txBody>
      </p:sp>
      <p:sp>
        <p:nvSpPr>
          <p:cNvPr id="20" name="Picture Placeholder 2"/>
          <p:cNvSpPr>
            <a:spLocks noGrp="1" noChangeAspect="1"/>
          </p:cNvSpPr>
          <p:nvPr>
            <p:ph type="pic" idx="15"/>
          </p:nvPr>
        </p:nvSpPr>
        <p:spPr>
          <a:xfrm>
            <a:off x="445770" y="3368040"/>
            <a:ext cx="1920240" cy="2177211"/>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fi-FI"/>
              <a:t>Lisää kuva napsauttamalla kuvaketta</a:t>
            </a:r>
            <a:endParaRPr lang="en-US"/>
          </a:p>
        </p:txBody>
      </p:sp>
      <p:sp>
        <p:nvSpPr>
          <p:cNvPr id="21" name="Text Placeholder 3"/>
          <p:cNvSpPr>
            <a:spLocks noGrp="1"/>
          </p:cNvSpPr>
          <p:nvPr>
            <p:ph type="body" sz="half" idx="18"/>
          </p:nvPr>
        </p:nvSpPr>
        <p:spPr>
          <a:xfrm>
            <a:off x="445770" y="6927705"/>
            <a:ext cx="1920240" cy="2119776"/>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fi-FI"/>
              <a:t>Muokkaa tekstin perustyylejä napsauttamalla</a:t>
            </a:r>
          </a:p>
        </p:txBody>
      </p:sp>
      <p:sp>
        <p:nvSpPr>
          <p:cNvPr id="22" name="Text Placeholder 4"/>
          <p:cNvSpPr>
            <a:spLocks noGrp="1"/>
          </p:cNvSpPr>
          <p:nvPr>
            <p:ph type="body" sz="quarter" idx="3"/>
          </p:nvPr>
        </p:nvSpPr>
        <p:spPr>
          <a:xfrm>
            <a:off x="2468905" y="5941492"/>
            <a:ext cx="1920240" cy="986216"/>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fi-FI"/>
              <a:t>Muokkaa tekstin perustyylejä napsauttamalla</a:t>
            </a:r>
          </a:p>
        </p:txBody>
      </p:sp>
      <p:sp>
        <p:nvSpPr>
          <p:cNvPr id="23" name="Picture Placeholder 2"/>
          <p:cNvSpPr>
            <a:spLocks noGrp="1" noChangeAspect="1"/>
          </p:cNvSpPr>
          <p:nvPr>
            <p:ph type="pic" idx="21"/>
          </p:nvPr>
        </p:nvSpPr>
        <p:spPr>
          <a:xfrm>
            <a:off x="2468904" y="3368040"/>
            <a:ext cx="1920240" cy="2180912"/>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fi-FI"/>
              <a:t>Lisää kuva napsauttamalla kuvaketta</a:t>
            </a:r>
            <a:endParaRPr lang="en-US"/>
          </a:p>
        </p:txBody>
      </p:sp>
      <p:sp>
        <p:nvSpPr>
          <p:cNvPr id="24" name="Text Placeholder 3"/>
          <p:cNvSpPr>
            <a:spLocks noGrp="1"/>
          </p:cNvSpPr>
          <p:nvPr>
            <p:ph type="body" sz="half" idx="19"/>
          </p:nvPr>
        </p:nvSpPr>
        <p:spPr>
          <a:xfrm>
            <a:off x="2468144" y="6927703"/>
            <a:ext cx="1920240" cy="2119776"/>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fi-FI"/>
              <a:t>Muokkaa tekstin perustyylejä napsauttamalla</a:t>
            </a:r>
          </a:p>
        </p:txBody>
      </p:sp>
      <p:sp>
        <p:nvSpPr>
          <p:cNvPr id="25" name="Text Placeholder 4"/>
          <p:cNvSpPr>
            <a:spLocks noGrp="1"/>
          </p:cNvSpPr>
          <p:nvPr>
            <p:ph type="body" sz="quarter" idx="13"/>
          </p:nvPr>
        </p:nvSpPr>
        <p:spPr>
          <a:xfrm>
            <a:off x="4495024" y="5941492"/>
            <a:ext cx="1920240" cy="986216"/>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fi-FI"/>
              <a:t>Muokkaa tekstin perustyylejä napsauttamalla</a:t>
            </a:r>
          </a:p>
        </p:txBody>
      </p:sp>
      <p:sp>
        <p:nvSpPr>
          <p:cNvPr id="26" name="Picture Placeholder 2"/>
          <p:cNvSpPr>
            <a:spLocks noGrp="1" noChangeAspect="1"/>
          </p:cNvSpPr>
          <p:nvPr>
            <p:ph type="pic" idx="22"/>
          </p:nvPr>
        </p:nvSpPr>
        <p:spPr>
          <a:xfrm>
            <a:off x="4495023" y="3368042"/>
            <a:ext cx="1920240" cy="217955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fi-FI"/>
              <a:t>Lisää kuva napsauttamalla kuvaketta</a:t>
            </a:r>
            <a:endParaRPr lang="en-US"/>
          </a:p>
        </p:txBody>
      </p:sp>
      <p:sp>
        <p:nvSpPr>
          <p:cNvPr id="27" name="Text Placeholder 3"/>
          <p:cNvSpPr>
            <a:spLocks noGrp="1"/>
          </p:cNvSpPr>
          <p:nvPr>
            <p:ph type="body" sz="half" idx="20"/>
          </p:nvPr>
        </p:nvSpPr>
        <p:spPr>
          <a:xfrm>
            <a:off x="4494954" y="6927701"/>
            <a:ext cx="1920240" cy="2119776"/>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fi-FI"/>
              <a:t>Muokkaa tekstin perustyylejä napsauttamalla</a:t>
            </a:r>
          </a:p>
        </p:txBody>
      </p:sp>
      <p:sp>
        <p:nvSpPr>
          <p:cNvPr id="3" name="Date Placeholder 2"/>
          <p:cNvSpPr>
            <a:spLocks noGrp="1"/>
          </p:cNvSpPr>
          <p:nvPr>
            <p:ph type="dt" sz="half" idx="10"/>
          </p:nvPr>
        </p:nvSpPr>
        <p:spPr/>
        <p:txBody>
          <a:bodyPr/>
          <a:lstStyle/>
          <a:p>
            <a:fld id="{7BB130F9-4BBF-450C-90F1-02F437AA77C8}" type="datetimeFigureOut">
              <a:rPr lang="fi-FI" smtClean="0"/>
              <a:t>22.5.2023</a:t>
            </a:fld>
            <a:endParaRPr lang="fi-FI"/>
          </a:p>
        </p:txBody>
      </p:sp>
      <p:sp>
        <p:nvSpPr>
          <p:cNvPr id="4" name="Footer Placeholder 3"/>
          <p:cNvSpPr>
            <a:spLocks noGrp="1"/>
          </p:cNvSpPr>
          <p:nvPr>
            <p:ph type="ftr" sz="quarter" idx="11"/>
          </p:nvPr>
        </p:nvSpPr>
        <p:spPr/>
        <p:txBody>
          <a:bodyPr/>
          <a:lstStyle/>
          <a:p>
            <a:endParaRPr lang="fi-FI"/>
          </a:p>
        </p:txBody>
      </p:sp>
      <p:sp>
        <p:nvSpPr>
          <p:cNvPr id="5" name="Slide Number Placeholder 4"/>
          <p:cNvSpPr>
            <a:spLocks noGrp="1"/>
          </p:cNvSpPr>
          <p:nvPr>
            <p:ph type="sldNum" sz="quarter" idx="12"/>
          </p:nvPr>
        </p:nvSpPr>
        <p:spPr/>
        <p:txBody>
          <a:bodyPr/>
          <a:lstStyle/>
          <a:p>
            <a:fld id="{A8B3C508-145C-4FFE-B407-49F85D3B12F5}" type="slidenum">
              <a:rPr lang="fi-FI" smtClean="0"/>
              <a:t>‹#›</a:t>
            </a:fld>
            <a:endParaRPr lang="fi-FI"/>
          </a:p>
        </p:txBody>
      </p:sp>
    </p:spTree>
    <p:extLst>
      <p:ext uri="{BB962C8B-B14F-4D97-AF65-F5344CB8AC3E}">
        <p14:creationId xmlns:p14="http://schemas.microsoft.com/office/powerpoint/2010/main" val="34020901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Otsikko ja pystysuora teks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a:t>Muokkaa ots. perustyyl. napsautt.</a:t>
            </a:r>
            <a:endParaRPr lang="en-US"/>
          </a:p>
        </p:txBody>
      </p:sp>
      <p:sp>
        <p:nvSpPr>
          <p:cNvPr id="3" name="Vertical Text Placeholder 2"/>
          <p:cNvSpPr>
            <a:spLocks noGrp="1"/>
          </p:cNvSpPr>
          <p:nvPr>
            <p:ph type="body" orient="vert" idx="1"/>
          </p:nvPr>
        </p:nvSpPr>
        <p:spPr>
          <a:xfrm>
            <a:off x="445770" y="3169920"/>
            <a:ext cx="5966460" cy="5877560"/>
          </a:xfrm>
        </p:spPr>
        <p:txBody>
          <a:bodyPr vert="eaVert"/>
          <a:lstStyle/>
          <a:p>
            <a:pPr lvl="0"/>
            <a:r>
              <a:rPr lang="fi-FI"/>
              <a:t>Muokkaa tekstin perustyylejä napsauttamalla</a:t>
            </a:r>
          </a:p>
          <a:p>
            <a:pPr lvl="1"/>
            <a:r>
              <a:rPr lang="fi-FI"/>
              <a:t>toinen taso</a:t>
            </a:r>
          </a:p>
          <a:p>
            <a:pPr lvl="2"/>
            <a:r>
              <a:rPr lang="fi-FI"/>
              <a:t>kolmas taso</a:t>
            </a:r>
          </a:p>
          <a:p>
            <a:pPr lvl="3"/>
            <a:r>
              <a:rPr lang="fi-FI"/>
              <a:t>neljäs taso</a:t>
            </a:r>
          </a:p>
          <a:p>
            <a:pPr lvl="4"/>
            <a:r>
              <a:rPr lang="fi-FI"/>
              <a:t>viides taso</a:t>
            </a:r>
            <a:endParaRPr lang="en-US"/>
          </a:p>
        </p:txBody>
      </p:sp>
      <p:sp>
        <p:nvSpPr>
          <p:cNvPr id="4" name="Date Placeholder 3"/>
          <p:cNvSpPr>
            <a:spLocks noGrp="1"/>
          </p:cNvSpPr>
          <p:nvPr>
            <p:ph type="dt" sz="half" idx="10"/>
          </p:nvPr>
        </p:nvSpPr>
        <p:spPr/>
        <p:txBody>
          <a:bodyPr/>
          <a:lstStyle/>
          <a:p>
            <a:fld id="{7BB130F9-4BBF-450C-90F1-02F437AA77C8}" type="datetimeFigureOut">
              <a:rPr lang="fi-FI" smtClean="0"/>
              <a:t>22.5.2023</a:t>
            </a:fld>
            <a:endParaRPr lang="fi-FI"/>
          </a:p>
        </p:txBody>
      </p:sp>
      <p:sp>
        <p:nvSpPr>
          <p:cNvPr id="5" name="Footer Placeholder 4"/>
          <p:cNvSpPr>
            <a:spLocks noGrp="1"/>
          </p:cNvSpPr>
          <p:nvPr>
            <p:ph type="ftr" sz="quarter" idx="11"/>
          </p:nvPr>
        </p:nvSpPr>
        <p:spPr/>
        <p:txBody>
          <a:bodyPr/>
          <a:lstStyle/>
          <a:p>
            <a:endParaRPr lang="fi-FI"/>
          </a:p>
        </p:txBody>
      </p:sp>
      <p:sp>
        <p:nvSpPr>
          <p:cNvPr id="6" name="Slide Number Placeholder 5"/>
          <p:cNvSpPr>
            <a:spLocks noGrp="1"/>
          </p:cNvSpPr>
          <p:nvPr>
            <p:ph type="sldNum" sz="quarter" idx="12"/>
          </p:nvPr>
        </p:nvSpPr>
        <p:spPr/>
        <p:txBody>
          <a:bodyPr/>
          <a:lstStyle/>
          <a:p>
            <a:fld id="{A8B3C508-145C-4FFE-B407-49F85D3B12F5}" type="slidenum">
              <a:rPr lang="fi-FI" smtClean="0"/>
              <a:t>‹#›</a:t>
            </a:fld>
            <a:endParaRPr lang="fi-FI"/>
          </a:p>
        </p:txBody>
      </p:sp>
    </p:spTree>
    <p:extLst>
      <p:ext uri="{BB962C8B-B14F-4D97-AF65-F5344CB8AC3E}">
        <p14:creationId xmlns:p14="http://schemas.microsoft.com/office/powerpoint/2010/main" val="38387891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Pystysuora otsikko ja teksti">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216245"/>
            <a:ext cx="6858000" cy="2689755"/>
          </a:xfrm>
          <a:prstGeom prst="rect">
            <a:avLst/>
          </a:prstGeom>
        </p:spPr>
      </p:pic>
      <p:sp>
        <p:nvSpPr>
          <p:cNvPr id="2" name="Vertical Title 1"/>
          <p:cNvSpPr>
            <a:spLocks noGrp="1"/>
          </p:cNvSpPr>
          <p:nvPr>
            <p:ph type="title" orient="vert"/>
          </p:nvPr>
        </p:nvSpPr>
        <p:spPr>
          <a:xfrm>
            <a:off x="5254942" y="1079265"/>
            <a:ext cx="1157288" cy="6136975"/>
          </a:xfrm>
        </p:spPr>
        <p:txBody>
          <a:bodyPr vert="eaVert"/>
          <a:lstStyle>
            <a:lvl1pPr algn="l">
              <a:defRPr/>
            </a:lvl1pPr>
          </a:lstStyle>
          <a:p>
            <a:r>
              <a:rPr lang="fi-FI"/>
              <a:t>Muokkaa ots. perustyyl. napsautt.</a:t>
            </a:r>
            <a:endParaRPr lang="en-US"/>
          </a:p>
        </p:txBody>
      </p:sp>
      <p:sp>
        <p:nvSpPr>
          <p:cNvPr id="3" name="Vertical Text Placeholder 2"/>
          <p:cNvSpPr>
            <a:spLocks noGrp="1"/>
          </p:cNvSpPr>
          <p:nvPr>
            <p:ph type="body" orient="vert" idx="1"/>
          </p:nvPr>
        </p:nvSpPr>
        <p:spPr>
          <a:xfrm>
            <a:off x="445771" y="1077737"/>
            <a:ext cx="4708526" cy="6138502"/>
          </a:xfrm>
        </p:spPr>
        <p:txBody>
          <a:bodyPr vert="eaVert"/>
          <a:lstStyle/>
          <a:p>
            <a:pPr lvl="0"/>
            <a:r>
              <a:rPr lang="fi-FI"/>
              <a:t>Muokkaa tekstin perustyylejä napsauttamalla</a:t>
            </a:r>
          </a:p>
          <a:p>
            <a:pPr lvl="1"/>
            <a:r>
              <a:rPr lang="fi-FI"/>
              <a:t>toinen taso</a:t>
            </a:r>
          </a:p>
          <a:p>
            <a:pPr lvl="2"/>
            <a:r>
              <a:rPr lang="fi-FI"/>
              <a:t>kolmas taso</a:t>
            </a:r>
          </a:p>
          <a:p>
            <a:pPr lvl="3"/>
            <a:r>
              <a:rPr lang="fi-FI"/>
              <a:t>neljäs taso</a:t>
            </a:r>
          </a:p>
          <a:p>
            <a:pPr lvl="4"/>
            <a:r>
              <a:rPr lang="fi-FI"/>
              <a:t>viides taso</a:t>
            </a:r>
            <a:endParaRPr lang="en-US"/>
          </a:p>
        </p:txBody>
      </p:sp>
      <p:sp>
        <p:nvSpPr>
          <p:cNvPr id="4" name="Date Placeholder 3"/>
          <p:cNvSpPr>
            <a:spLocks noGrp="1"/>
          </p:cNvSpPr>
          <p:nvPr>
            <p:ph type="dt" sz="half" idx="10"/>
          </p:nvPr>
        </p:nvSpPr>
        <p:spPr>
          <a:xfrm>
            <a:off x="4171632" y="550335"/>
            <a:ext cx="1637348" cy="527403"/>
          </a:xfrm>
        </p:spPr>
        <p:txBody>
          <a:bodyPr/>
          <a:lstStyle>
            <a:lvl1pPr algn="r">
              <a:defRPr/>
            </a:lvl1pPr>
          </a:lstStyle>
          <a:p>
            <a:fld id="{7BB130F9-4BBF-450C-90F1-02F437AA77C8}" type="datetimeFigureOut">
              <a:rPr lang="fi-FI" smtClean="0"/>
              <a:t>22.5.2023</a:t>
            </a:fld>
            <a:endParaRPr lang="fi-FI"/>
          </a:p>
        </p:txBody>
      </p:sp>
      <p:sp>
        <p:nvSpPr>
          <p:cNvPr id="5" name="Footer Placeholder 4"/>
          <p:cNvSpPr>
            <a:spLocks noGrp="1"/>
          </p:cNvSpPr>
          <p:nvPr>
            <p:ph type="ftr" sz="quarter" idx="11"/>
          </p:nvPr>
        </p:nvSpPr>
        <p:spPr>
          <a:xfrm>
            <a:off x="445770" y="550335"/>
            <a:ext cx="3622992" cy="527403"/>
          </a:xfrm>
        </p:spPr>
        <p:txBody>
          <a:bodyPr/>
          <a:lstStyle/>
          <a:p>
            <a:endParaRPr lang="fi-FI"/>
          </a:p>
        </p:txBody>
      </p:sp>
      <p:sp>
        <p:nvSpPr>
          <p:cNvPr id="6" name="Slide Number Placeholder 5"/>
          <p:cNvSpPr>
            <a:spLocks noGrp="1"/>
          </p:cNvSpPr>
          <p:nvPr>
            <p:ph type="sldNum" sz="quarter" idx="12"/>
          </p:nvPr>
        </p:nvSpPr>
        <p:spPr>
          <a:xfrm>
            <a:off x="5911849" y="550335"/>
            <a:ext cx="500381" cy="527403"/>
          </a:xfrm>
        </p:spPr>
        <p:txBody>
          <a:bodyPr/>
          <a:lstStyle/>
          <a:p>
            <a:fld id="{A8B3C508-145C-4FFE-B407-49F85D3B12F5}" type="slidenum">
              <a:rPr lang="fi-FI" smtClean="0"/>
              <a:t>‹#›</a:t>
            </a:fld>
            <a:endParaRPr lang="fi-FI"/>
          </a:p>
        </p:txBody>
      </p:sp>
    </p:spTree>
    <p:extLst>
      <p:ext uri="{BB962C8B-B14F-4D97-AF65-F5344CB8AC3E}">
        <p14:creationId xmlns:p14="http://schemas.microsoft.com/office/powerpoint/2010/main" val="28276839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Otsikko ja sisält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a:t>Muokkaa ots. perustyyl. napsautt.</a:t>
            </a:r>
            <a:endParaRPr lang="en-US"/>
          </a:p>
        </p:txBody>
      </p:sp>
      <p:sp>
        <p:nvSpPr>
          <p:cNvPr id="3" name="Content Placeholder 2"/>
          <p:cNvSpPr>
            <a:spLocks noGrp="1"/>
          </p:cNvSpPr>
          <p:nvPr>
            <p:ph idx="1"/>
          </p:nvPr>
        </p:nvSpPr>
        <p:spPr/>
        <p:txBody>
          <a:bodyPr/>
          <a:lstStyle/>
          <a:p>
            <a:pPr lvl="0"/>
            <a:r>
              <a:rPr lang="fi-FI"/>
              <a:t>Muokkaa tekstin perustyylejä napsauttamalla</a:t>
            </a:r>
          </a:p>
          <a:p>
            <a:pPr lvl="1"/>
            <a:r>
              <a:rPr lang="fi-FI"/>
              <a:t>toinen taso</a:t>
            </a:r>
          </a:p>
          <a:p>
            <a:pPr lvl="2"/>
            <a:r>
              <a:rPr lang="fi-FI"/>
              <a:t>kolmas taso</a:t>
            </a:r>
          </a:p>
          <a:p>
            <a:pPr lvl="3"/>
            <a:r>
              <a:rPr lang="fi-FI"/>
              <a:t>neljäs taso</a:t>
            </a:r>
          </a:p>
          <a:p>
            <a:pPr lvl="4"/>
            <a:r>
              <a:rPr lang="fi-FI"/>
              <a:t>viides taso</a:t>
            </a:r>
            <a:endParaRPr lang="en-US"/>
          </a:p>
        </p:txBody>
      </p:sp>
      <p:sp>
        <p:nvSpPr>
          <p:cNvPr id="4" name="Date Placeholder 3"/>
          <p:cNvSpPr>
            <a:spLocks noGrp="1"/>
          </p:cNvSpPr>
          <p:nvPr>
            <p:ph type="dt" sz="half" idx="10"/>
          </p:nvPr>
        </p:nvSpPr>
        <p:spPr/>
        <p:txBody>
          <a:bodyPr/>
          <a:lstStyle/>
          <a:p>
            <a:fld id="{7BB130F9-4BBF-450C-90F1-02F437AA77C8}" type="datetimeFigureOut">
              <a:rPr lang="fi-FI" smtClean="0"/>
              <a:t>22.5.2023</a:t>
            </a:fld>
            <a:endParaRPr lang="fi-FI"/>
          </a:p>
        </p:txBody>
      </p:sp>
      <p:sp>
        <p:nvSpPr>
          <p:cNvPr id="5" name="Footer Placeholder 4"/>
          <p:cNvSpPr>
            <a:spLocks noGrp="1"/>
          </p:cNvSpPr>
          <p:nvPr>
            <p:ph type="ftr" sz="quarter" idx="11"/>
          </p:nvPr>
        </p:nvSpPr>
        <p:spPr/>
        <p:txBody>
          <a:bodyPr/>
          <a:lstStyle/>
          <a:p>
            <a:endParaRPr lang="fi-FI"/>
          </a:p>
        </p:txBody>
      </p:sp>
      <p:sp>
        <p:nvSpPr>
          <p:cNvPr id="6" name="Slide Number Placeholder 5"/>
          <p:cNvSpPr>
            <a:spLocks noGrp="1"/>
          </p:cNvSpPr>
          <p:nvPr>
            <p:ph type="sldNum" sz="quarter" idx="12"/>
          </p:nvPr>
        </p:nvSpPr>
        <p:spPr/>
        <p:txBody>
          <a:bodyPr/>
          <a:lstStyle/>
          <a:p>
            <a:fld id="{A8B3C508-145C-4FFE-B407-49F85D3B12F5}" type="slidenum">
              <a:rPr lang="fi-FI" smtClean="0"/>
              <a:t>‹#›</a:t>
            </a:fld>
            <a:endParaRPr lang="fi-FI"/>
          </a:p>
        </p:txBody>
      </p:sp>
    </p:spTree>
    <p:extLst>
      <p:ext uri="{BB962C8B-B14F-4D97-AF65-F5344CB8AC3E}">
        <p14:creationId xmlns:p14="http://schemas.microsoft.com/office/powerpoint/2010/main" val="33273824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Osan ylätunniste">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216245"/>
            <a:ext cx="6858000" cy="2689755"/>
          </a:xfrm>
          <a:prstGeom prst="rect">
            <a:avLst/>
          </a:prstGeom>
        </p:spPr>
      </p:pic>
      <p:sp>
        <p:nvSpPr>
          <p:cNvPr id="2" name="Title 1"/>
          <p:cNvSpPr>
            <a:spLocks noGrp="1"/>
          </p:cNvSpPr>
          <p:nvPr>
            <p:ph type="title"/>
          </p:nvPr>
        </p:nvSpPr>
        <p:spPr>
          <a:xfrm>
            <a:off x="445770" y="1088439"/>
            <a:ext cx="5966460" cy="4047239"/>
          </a:xfrm>
        </p:spPr>
        <p:txBody>
          <a:bodyPr anchor="b">
            <a:normAutofit/>
          </a:bodyPr>
          <a:lstStyle>
            <a:lvl1pPr algn="r">
              <a:defRPr sz="3000"/>
            </a:lvl1pPr>
          </a:lstStyle>
          <a:p>
            <a:r>
              <a:rPr lang="fi-FI"/>
              <a:t>Muokkaa ots. perustyyl. napsautt.</a:t>
            </a:r>
            <a:endParaRPr lang="en-US"/>
          </a:p>
        </p:txBody>
      </p:sp>
      <p:sp>
        <p:nvSpPr>
          <p:cNvPr id="3" name="Text Placeholder 2"/>
          <p:cNvSpPr>
            <a:spLocks noGrp="1"/>
          </p:cNvSpPr>
          <p:nvPr>
            <p:ph type="body" idx="1"/>
          </p:nvPr>
        </p:nvSpPr>
        <p:spPr>
          <a:xfrm>
            <a:off x="445770" y="5260271"/>
            <a:ext cx="5966461" cy="1955971"/>
          </a:xfrm>
        </p:spPr>
        <p:txBody>
          <a:bodyPr>
            <a:normAutofit/>
          </a:bodyPr>
          <a:lstStyle>
            <a:lvl1pPr marL="0" indent="0" algn="r">
              <a:buNone/>
              <a:defRPr sz="165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fi-FI"/>
              <a:t>Muokkaa tekstin perustyylejä napsauttamalla</a:t>
            </a:r>
          </a:p>
        </p:txBody>
      </p:sp>
      <p:sp>
        <p:nvSpPr>
          <p:cNvPr id="4" name="Date Placeholder 3"/>
          <p:cNvSpPr>
            <a:spLocks noGrp="1"/>
          </p:cNvSpPr>
          <p:nvPr>
            <p:ph type="dt" sz="half" idx="10"/>
          </p:nvPr>
        </p:nvSpPr>
        <p:spPr>
          <a:xfrm>
            <a:off x="4171632" y="550335"/>
            <a:ext cx="1637348" cy="527403"/>
          </a:xfrm>
        </p:spPr>
        <p:txBody>
          <a:bodyPr/>
          <a:lstStyle>
            <a:lvl1pPr algn="r">
              <a:defRPr/>
            </a:lvl1pPr>
          </a:lstStyle>
          <a:p>
            <a:fld id="{7BB130F9-4BBF-450C-90F1-02F437AA77C8}" type="datetimeFigureOut">
              <a:rPr lang="fi-FI" smtClean="0"/>
              <a:t>22.5.2023</a:t>
            </a:fld>
            <a:endParaRPr lang="fi-FI"/>
          </a:p>
        </p:txBody>
      </p:sp>
      <p:sp>
        <p:nvSpPr>
          <p:cNvPr id="5" name="Footer Placeholder 4"/>
          <p:cNvSpPr>
            <a:spLocks noGrp="1"/>
          </p:cNvSpPr>
          <p:nvPr>
            <p:ph type="ftr" sz="quarter" idx="11"/>
          </p:nvPr>
        </p:nvSpPr>
        <p:spPr>
          <a:xfrm>
            <a:off x="445770" y="550335"/>
            <a:ext cx="3622992" cy="527403"/>
          </a:xfrm>
        </p:spPr>
        <p:txBody>
          <a:bodyPr/>
          <a:lstStyle/>
          <a:p>
            <a:endParaRPr lang="fi-FI"/>
          </a:p>
        </p:txBody>
      </p:sp>
      <p:sp>
        <p:nvSpPr>
          <p:cNvPr id="6" name="Slide Number Placeholder 5"/>
          <p:cNvSpPr>
            <a:spLocks noGrp="1"/>
          </p:cNvSpPr>
          <p:nvPr>
            <p:ph type="sldNum" sz="quarter" idx="12"/>
          </p:nvPr>
        </p:nvSpPr>
        <p:spPr>
          <a:xfrm>
            <a:off x="5911850" y="550335"/>
            <a:ext cx="500380" cy="527403"/>
          </a:xfrm>
        </p:spPr>
        <p:txBody>
          <a:bodyPr/>
          <a:lstStyle/>
          <a:p>
            <a:fld id="{A8B3C508-145C-4FFE-B407-49F85D3B12F5}" type="slidenum">
              <a:rPr lang="fi-FI" smtClean="0"/>
              <a:t>‹#›</a:t>
            </a:fld>
            <a:endParaRPr lang="fi-FI"/>
          </a:p>
        </p:txBody>
      </p:sp>
    </p:spTree>
    <p:extLst>
      <p:ext uri="{BB962C8B-B14F-4D97-AF65-F5344CB8AC3E}">
        <p14:creationId xmlns:p14="http://schemas.microsoft.com/office/powerpoint/2010/main" val="21938019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Kaksi sisältökohdett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a:t>Muokkaa ots. perustyyl. napsautt.</a:t>
            </a:r>
            <a:endParaRPr lang="en-US"/>
          </a:p>
        </p:txBody>
      </p:sp>
      <p:sp>
        <p:nvSpPr>
          <p:cNvPr id="3" name="Content Placeholder 2"/>
          <p:cNvSpPr>
            <a:spLocks noGrp="1"/>
          </p:cNvSpPr>
          <p:nvPr>
            <p:ph sz="half" idx="1"/>
          </p:nvPr>
        </p:nvSpPr>
        <p:spPr>
          <a:xfrm>
            <a:off x="445771" y="3169920"/>
            <a:ext cx="2932934" cy="5877560"/>
          </a:xfrm>
        </p:spPr>
        <p:txBody>
          <a:bodyPr/>
          <a:lstStyle/>
          <a:p>
            <a:pPr lvl="0"/>
            <a:r>
              <a:rPr lang="fi-FI"/>
              <a:t>Muokkaa tekstin perustyylejä napsauttamalla</a:t>
            </a:r>
          </a:p>
          <a:p>
            <a:pPr lvl="1"/>
            <a:r>
              <a:rPr lang="fi-FI"/>
              <a:t>toinen taso</a:t>
            </a:r>
          </a:p>
          <a:p>
            <a:pPr lvl="2"/>
            <a:r>
              <a:rPr lang="fi-FI"/>
              <a:t>kolmas taso</a:t>
            </a:r>
          </a:p>
          <a:p>
            <a:pPr lvl="3"/>
            <a:r>
              <a:rPr lang="fi-FI"/>
              <a:t>neljäs taso</a:t>
            </a:r>
          </a:p>
          <a:p>
            <a:pPr lvl="4"/>
            <a:r>
              <a:rPr lang="fi-FI"/>
              <a:t>viides taso</a:t>
            </a:r>
            <a:endParaRPr lang="en-US"/>
          </a:p>
        </p:txBody>
      </p:sp>
      <p:sp>
        <p:nvSpPr>
          <p:cNvPr id="4" name="Content Placeholder 3"/>
          <p:cNvSpPr>
            <a:spLocks noGrp="1"/>
          </p:cNvSpPr>
          <p:nvPr>
            <p:ph sz="half" idx="2"/>
          </p:nvPr>
        </p:nvSpPr>
        <p:spPr>
          <a:xfrm>
            <a:off x="3481574" y="3169920"/>
            <a:ext cx="2930655" cy="5877560"/>
          </a:xfrm>
        </p:spPr>
        <p:txBody>
          <a:bodyPr/>
          <a:lstStyle/>
          <a:p>
            <a:pPr lvl="0"/>
            <a:r>
              <a:rPr lang="fi-FI"/>
              <a:t>Muokkaa tekstin perustyylejä napsauttamalla</a:t>
            </a:r>
          </a:p>
          <a:p>
            <a:pPr lvl="1"/>
            <a:r>
              <a:rPr lang="fi-FI"/>
              <a:t>toinen taso</a:t>
            </a:r>
          </a:p>
          <a:p>
            <a:pPr lvl="2"/>
            <a:r>
              <a:rPr lang="fi-FI"/>
              <a:t>kolmas taso</a:t>
            </a:r>
          </a:p>
          <a:p>
            <a:pPr lvl="3"/>
            <a:r>
              <a:rPr lang="fi-FI"/>
              <a:t>neljäs taso</a:t>
            </a:r>
          </a:p>
          <a:p>
            <a:pPr lvl="4"/>
            <a:r>
              <a:rPr lang="fi-FI"/>
              <a:t>viides taso</a:t>
            </a:r>
            <a:endParaRPr lang="en-US"/>
          </a:p>
        </p:txBody>
      </p:sp>
      <p:sp>
        <p:nvSpPr>
          <p:cNvPr id="5" name="Date Placeholder 4"/>
          <p:cNvSpPr>
            <a:spLocks noGrp="1"/>
          </p:cNvSpPr>
          <p:nvPr>
            <p:ph type="dt" sz="half" idx="10"/>
          </p:nvPr>
        </p:nvSpPr>
        <p:spPr/>
        <p:txBody>
          <a:bodyPr/>
          <a:lstStyle/>
          <a:p>
            <a:fld id="{7BB130F9-4BBF-450C-90F1-02F437AA77C8}" type="datetimeFigureOut">
              <a:rPr lang="fi-FI" smtClean="0"/>
              <a:t>22.5.2023</a:t>
            </a:fld>
            <a:endParaRPr lang="fi-FI"/>
          </a:p>
        </p:txBody>
      </p:sp>
      <p:sp>
        <p:nvSpPr>
          <p:cNvPr id="6" name="Footer Placeholder 5"/>
          <p:cNvSpPr>
            <a:spLocks noGrp="1"/>
          </p:cNvSpPr>
          <p:nvPr>
            <p:ph type="ftr" sz="quarter" idx="11"/>
          </p:nvPr>
        </p:nvSpPr>
        <p:spPr/>
        <p:txBody>
          <a:bodyPr/>
          <a:lstStyle/>
          <a:p>
            <a:endParaRPr lang="fi-FI"/>
          </a:p>
        </p:txBody>
      </p:sp>
      <p:sp>
        <p:nvSpPr>
          <p:cNvPr id="7" name="Slide Number Placeholder 6"/>
          <p:cNvSpPr>
            <a:spLocks noGrp="1"/>
          </p:cNvSpPr>
          <p:nvPr>
            <p:ph type="sldNum" sz="quarter" idx="12"/>
          </p:nvPr>
        </p:nvSpPr>
        <p:spPr/>
        <p:txBody>
          <a:bodyPr/>
          <a:lstStyle/>
          <a:p>
            <a:fld id="{A8B3C508-145C-4FFE-B407-49F85D3B12F5}" type="slidenum">
              <a:rPr lang="fi-FI" smtClean="0"/>
              <a:t>‹#›</a:t>
            </a:fld>
            <a:endParaRPr lang="fi-FI"/>
          </a:p>
        </p:txBody>
      </p:sp>
    </p:spTree>
    <p:extLst>
      <p:ext uri="{BB962C8B-B14F-4D97-AF65-F5344CB8AC3E}">
        <p14:creationId xmlns:p14="http://schemas.microsoft.com/office/powerpoint/2010/main" val="18959774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tailu">
    <p:spTree>
      <p:nvGrpSpPr>
        <p:cNvPr id="1" name=""/>
        <p:cNvGrpSpPr/>
        <p:nvPr/>
      </p:nvGrpSpPr>
      <p:grpSpPr>
        <a:xfrm>
          <a:off x="0" y="0"/>
          <a:ext cx="0" cy="0"/>
          <a:chOff x="0" y="0"/>
          <a:chExt cx="0" cy="0"/>
        </a:xfrm>
      </p:grpSpPr>
      <p:sp>
        <p:nvSpPr>
          <p:cNvPr id="2" name="Title 1"/>
          <p:cNvSpPr>
            <a:spLocks noGrp="1"/>
          </p:cNvSpPr>
          <p:nvPr>
            <p:ph type="title"/>
          </p:nvPr>
        </p:nvSpPr>
        <p:spPr>
          <a:xfrm>
            <a:off x="1628775" y="1100667"/>
            <a:ext cx="4783455" cy="1871133"/>
          </a:xfrm>
        </p:spPr>
        <p:txBody>
          <a:bodyPr/>
          <a:lstStyle/>
          <a:p>
            <a:r>
              <a:rPr lang="fi-FI"/>
              <a:t>Muokkaa ots. perustyyl. napsautt.</a:t>
            </a:r>
            <a:endParaRPr lang="en-US"/>
          </a:p>
        </p:txBody>
      </p:sp>
      <p:sp>
        <p:nvSpPr>
          <p:cNvPr id="3" name="Text Placeholder 2"/>
          <p:cNvSpPr>
            <a:spLocks noGrp="1"/>
          </p:cNvSpPr>
          <p:nvPr>
            <p:ph type="body" idx="1"/>
          </p:nvPr>
        </p:nvSpPr>
        <p:spPr>
          <a:xfrm>
            <a:off x="615960" y="3154381"/>
            <a:ext cx="2762744" cy="1190095"/>
          </a:xfrm>
        </p:spPr>
        <p:txBody>
          <a:bodyPr anchor="b">
            <a:normAutofit/>
          </a:bodyPr>
          <a:lstStyle>
            <a:lvl1pPr marL="0" indent="0">
              <a:buNone/>
              <a:defRPr sz="21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fi-FI"/>
              <a:t>Muokkaa tekstin perustyylejä napsauttamalla</a:t>
            </a:r>
          </a:p>
        </p:txBody>
      </p:sp>
      <p:sp>
        <p:nvSpPr>
          <p:cNvPr id="4" name="Content Placeholder 3"/>
          <p:cNvSpPr>
            <a:spLocks noGrp="1"/>
          </p:cNvSpPr>
          <p:nvPr>
            <p:ph sz="half" idx="2"/>
          </p:nvPr>
        </p:nvSpPr>
        <p:spPr>
          <a:xfrm>
            <a:off x="445770" y="4524964"/>
            <a:ext cx="2932934" cy="4522517"/>
          </a:xfrm>
        </p:spPr>
        <p:txBody>
          <a:bodyPr/>
          <a:lstStyle/>
          <a:p>
            <a:pPr lvl="0"/>
            <a:r>
              <a:rPr lang="fi-FI"/>
              <a:t>Muokkaa tekstin perustyylejä napsauttamalla</a:t>
            </a:r>
          </a:p>
          <a:p>
            <a:pPr lvl="1"/>
            <a:r>
              <a:rPr lang="fi-FI"/>
              <a:t>toinen taso</a:t>
            </a:r>
          </a:p>
          <a:p>
            <a:pPr lvl="2"/>
            <a:r>
              <a:rPr lang="fi-FI"/>
              <a:t>kolmas taso</a:t>
            </a:r>
          </a:p>
          <a:p>
            <a:pPr lvl="3"/>
            <a:r>
              <a:rPr lang="fi-FI"/>
              <a:t>neljäs taso</a:t>
            </a:r>
          </a:p>
          <a:p>
            <a:pPr lvl="4"/>
            <a:r>
              <a:rPr lang="fi-FI"/>
              <a:t>viides taso</a:t>
            </a:r>
            <a:endParaRPr lang="en-US"/>
          </a:p>
        </p:txBody>
      </p:sp>
      <p:sp>
        <p:nvSpPr>
          <p:cNvPr id="5" name="Text Placeholder 4"/>
          <p:cNvSpPr>
            <a:spLocks noGrp="1"/>
          </p:cNvSpPr>
          <p:nvPr>
            <p:ph type="body" sz="quarter" idx="3"/>
          </p:nvPr>
        </p:nvSpPr>
        <p:spPr>
          <a:xfrm>
            <a:off x="3651764" y="3154381"/>
            <a:ext cx="2760466" cy="1190095"/>
          </a:xfrm>
        </p:spPr>
        <p:txBody>
          <a:bodyPr anchor="b">
            <a:normAutofit/>
          </a:bodyPr>
          <a:lstStyle>
            <a:lvl1pPr marL="0" indent="0">
              <a:buNone/>
              <a:defRPr sz="21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fi-FI"/>
              <a:t>Muokkaa tekstin perustyylejä napsauttamalla</a:t>
            </a:r>
          </a:p>
        </p:txBody>
      </p:sp>
      <p:sp>
        <p:nvSpPr>
          <p:cNvPr id="6" name="Content Placeholder 5"/>
          <p:cNvSpPr>
            <a:spLocks noGrp="1"/>
          </p:cNvSpPr>
          <p:nvPr>
            <p:ph sz="quarter" idx="4"/>
          </p:nvPr>
        </p:nvSpPr>
        <p:spPr>
          <a:xfrm>
            <a:off x="3481574" y="4524964"/>
            <a:ext cx="2930656" cy="4522517"/>
          </a:xfrm>
        </p:spPr>
        <p:txBody>
          <a:bodyPr/>
          <a:lstStyle/>
          <a:p>
            <a:pPr lvl="0"/>
            <a:r>
              <a:rPr lang="fi-FI"/>
              <a:t>Muokkaa tekstin perustyylejä napsauttamalla</a:t>
            </a:r>
          </a:p>
          <a:p>
            <a:pPr lvl="1"/>
            <a:r>
              <a:rPr lang="fi-FI"/>
              <a:t>toinen taso</a:t>
            </a:r>
          </a:p>
          <a:p>
            <a:pPr lvl="2"/>
            <a:r>
              <a:rPr lang="fi-FI"/>
              <a:t>kolmas taso</a:t>
            </a:r>
          </a:p>
          <a:p>
            <a:pPr lvl="3"/>
            <a:r>
              <a:rPr lang="fi-FI"/>
              <a:t>neljäs taso</a:t>
            </a:r>
          </a:p>
          <a:p>
            <a:pPr lvl="4"/>
            <a:r>
              <a:rPr lang="fi-FI"/>
              <a:t>viides taso</a:t>
            </a:r>
            <a:endParaRPr lang="en-US"/>
          </a:p>
        </p:txBody>
      </p:sp>
      <p:sp>
        <p:nvSpPr>
          <p:cNvPr id="7" name="Date Placeholder 6"/>
          <p:cNvSpPr>
            <a:spLocks noGrp="1"/>
          </p:cNvSpPr>
          <p:nvPr>
            <p:ph type="dt" sz="half" idx="10"/>
          </p:nvPr>
        </p:nvSpPr>
        <p:spPr/>
        <p:txBody>
          <a:bodyPr/>
          <a:lstStyle/>
          <a:p>
            <a:fld id="{7BB130F9-4BBF-450C-90F1-02F437AA77C8}" type="datetimeFigureOut">
              <a:rPr lang="fi-FI" smtClean="0"/>
              <a:t>22.5.2023</a:t>
            </a:fld>
            <a:endParaRPr lang="fi-FI"/>
          </a:p>
        </p:txBody>
      </p:sp>
      <p:sp>
        <p:nvSpPr>
          <p:cNvPr id="8" name="Footer Placeholder 7"/>
          <p:cNvSpPr>
            <a:spLocks noGrp="1"/>
          </p:cNvSpPr>
          <p:nvPr>
            <p:ph type="ftr" sz="quarter" idx="11"/>
          </p:nvPr>
        </p:nvSpPr>
        <p:spPr/>
        <p:txBody>
          <a:bodyPr/>
          <a:lstStyle/>
          <a:p>
            <a:endParaRPr lang="fi-FI"/>
          </a:p>
        </p:txBody>
      </p:sp>
      <p:sp>
        <p:nvSpPr>
          <p:cNvPr id="9" name="Slide Number Placeholder 8"/>
          <p:cNvSpPr>
            <a:spLocks noGrp="1"/>
          </p:cNvSpPr>
          <p:nvPr>
            <p:ph type="sldNum" sz="quarter" idx="12"/>
          </p:nvPr>
        </p:nvSpPr>
        <p:spPr/>
        <p:txBody>
          <a:bodyPr/>
          <a:lstStyle/>
          <a:p>
            <a:fld id="{A8B3C508-145C-4FFE-B407-49F85D3B12F5}" type="slidenum">
              <a:rPr lang="fi-FI" smtClean="0"/>
              <a:t>‹#›</a:t>
            </a:fld>
            <a:endParaRPr lang="fi-FI"/>
          </a:p>
        </p:txBody>
      </p:sp>
    </p:spTree>
    <p:extLst>
      <p:ext uri="{BB962C8B-B14F-4D97-AF65-F5344CB8AC3E}">
        <p14:creationId xmlns:p14="http://schemas.microsoft.com/office/powerpoint/2010/main" val="4563954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Vain otsikk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a:t>Muokkaa ots. perustyyl. napsautt.</a:t>
            </a:r>
            <a:endParaRPr lang="en-US"/>
          </a:p>
        </p:txBody>
      </p:sp>
      <p:sp>
        <p:nvSpPr>
          <p:cNvPr id="3" name="Date Placeholder 2"/>
          <p:cNvSpPr>
            <a:spLocks noGrp="1"/>
          </p:cNvSpPr>
          <p:nvPr>
            <p:ph type="dt" sz="half" idx="10"/>
          </p:nvPr>
        </p:nvSpPr>
        <p:spPr/>
        <p:txBody>
          <a:bodyPr/>
          <a:lstStyle/>
          <a:p>
            <a:fld id="{7BB130F9-4BBF-450C-90F1-02F437AA77C8}" type="datetimeFigureOut">
              <a:rPr lang="fi-FI" smtClean="0"/>
              <a:t>22.5.2023</a:t>
            </a:fld>
            <a:endParaRPr lang="fi-FI"/>
          </a:p>
        </p:txBody>
      </p:sp>
      <p:sp>
        <p:nvSpPr>
          <p:cNvPr id="4" name="Footer Placeholder 3"/>
          <p:cNvSpPr>
            <a:spLocks noGrp="1"/>
          </p:cNvSpPr>
          <p:nvPr>
            <p:ph type="ftr" sz="quarter" idx="11"/>
          </p:nvPr>
        </p:nvSpPr>
        <p:spPr/>
        <p:txBody>
          <a:bodyPr/>
          <a:lstStyle/>
          <a:p>
            <a:endParaRPr lang="fi-FI"/>
          </a:p>
        </p:txBody>
      </p:sp>
      <p:sp>
        <p:nvSpPr>
          <p:cNvPr id="5" name="Slide Number Placeholder 4"/>
          <p:cNvSpPr>
            <a:spLocks noGrp="1"/>
          </p:cNvSpPr>
          <p:nvPr>
            <p:ph type="sldNum" sz="quarter" idx="12"/>
          </p:nvPr>
        </p:nvSpPr>
        <p:spPr/>
        <p:txBody>
          <a:bodyPr/>
          <a:lstStyle/>
          <a:p>
            <a:fld id="{A8B3C508-145C-4FFE-B407-49F85D3B12F5}" type="slidenum">
              <a:rPr lang="fi-FI" smtClean="0"/>
              <a:t>‹#›</a:t>
            </a:fld>
            <a:endParaRPr lang="fi-FI"/>
          </a:p>
        </p:txBody>
      </p:sp>
    </p:spTree>
    <p:extLst>
      <p:ext uri="{BB962C8B-B14F-4D97-AF65-F5344CB8AC3E}">
        <p14:creationId xmlns:p14="http://schemas.microsoft.com/office/powerpoint/2010/main" val="20837878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yhjä">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BB130F9-4BBF-450C-90F1-02F437AA77C8}" type="datetimeFigureOut">
              <a:rPr lang="fi-FI" smtClean="0"/>
              <a:t>22.5.2023</a:t>
            </a:fld>
            <a:endParaRPr lang="fi-FI"/>
          </a:p>
        </p:txBody>
      </p:sp>
      <p:sp>
        <p:nvSpPr>
          <p:cNvPr id="3" name="Footer Placeholder 2"/>
          <p:cNvSpPr>
            <a:spLocks noGrp="1"/>
          </p:cNvSpPr>
          <p:nvPr>
            <p:ph type="ftr" sz="quarter" idx="11"/>
          </p:nvPr>
        </p:nvSpPr>
        <p:spPr/>
        <p:txBody>
          <a:bodyPr/>
          <a:lstStyle/>
          <a:p>
            <a:endParaRPr lang="fi-FI"/>
          </a:p>
        </p:txBody>
      </p:sp>
      <p:sp>
        <p:nvSpPr>
          <p:cNvPr id="4" name="Slide Number Placeholder 3"/>
          <p:cNvSpPr>
            <a:spLocks noGrp="1"/>
          </p:cNvSpPr>
          <p:nvPr>
            <p:ph type="sldNum" sz="quarter" idx="12"/>
          </p:nvPr>
        </p:nvSpPr>
        <p:spPr/>
        <p:txBody>
          <a:bodyPr/>
          <a:lstStyle/>
          <a:p>
            <a:fld id="{A8B3C508-145C-4FFE-B407-49F85D3B12F5}" type="slidenum">
              <a:rPr lang="fi-FI" smtClean="0"/>
              <a:t>‹#›</a:t>
            </a:fld>
            <a:endParaRPr lang="fi-FI"/>
          </a:p>
        </p:txBody>
      </p:sp>
    </p:spTree>
    <p:extLst>
      <p:ext uri="{BB962C8B-B14F-4D97-AF65-F5344CB8AC3E}">
        <p14:creationId xmlns:p14="http://schemas.microsoft.com/office/powerpoint/2010/main" val="4597132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Kuvatekstillinen sisältö">
    <p:spTree>
      <p:nvGrpSpPr>
        <p:cNvPr id="1" name=""/>
        <p:cNvGrpSpPr/>
        <p:nvPr/>
      </p:nvGrpSpPr>
      <p:grpSpPr>
        <a:xfrm>
          <a:off x="0" y="0"/>
          <a:ext cx="0" cy="0"/>
          <a:chOff x="0" y="0"/>
          <a:chExt cx="0" cy="0"/>
        </a:xfrm>
      </p:grpSpPr>
      <p:sp>
        <p:nvSpPr>
          <p:cNvPr id="2" name="Title 1"/>
          <p:cNvSpPr>
            <a:spLocks noGrp="1"/>
          </p:cNvSpPr>
          <p:nvPr>
            <p:ph type="title"/>
          </p:nvPr>
        </p:nvSpPr>
        <p:spPr>
          <a:xfrm>
            <a:off x="445770" y="2201333"/>
            <a:ext cx="2314575" cy="2311400"/>
          </a:xfrm>
        </p:spPr>
        <p:txBody>
          <a:bodyPr anchor="b"/>
          <a:lstStyle>
            <a:lvl1pPr algn="l">
              <a:defRPr sz="2400"/>
            </a:lvl1pPr>
          </a:lstStyle>
          <a:p>
            <a:r>
              <a:rPr lang="fi-FI"/>
              <a:t>Muokkaa ots. perustyyl. napsautt.</a:t>
            </a:r>
            <a:endParaRPr lang="en-US"/>
          </a:p>
        </p:txBody>
      </p:sp>
      <p:sp>
        <p:nvSpPr>
          <p:cNvPr id="3" name="Content Placeholder 2"/>
          <p:cNvSpPr>
            <a:spLocks noGrp="1"/>
          </p:cNvSpPr>
          <p:nvPr>
            <p:ph idx="1"/>
          </p:nvPr>
        </p:nvSpPr>
        <p:spPr>
          <a:xfrm>
            <a:off x="2914650" y="1078653"/>
            <a:ext cx="3497580" cy="7968827"/>
          </a:xfrm>
        </p:spPr>
        <p:txBody>
          <a:bodyPr anchor="ctr"/>
          <a:lstStyle/>
          <a:p>
            <a:pPr lvl="0"/>
            <a:r>
              <a:rPr lang="fi-FI"/>
              <a:t>Muokkaa tekstin perustyylejä napsauttamalla</a:t>
            </a:r>
          </a:p>
          <a:p>
            <a:pPr lvl="1"/>
            <a:r>
              <a:rPr lang="fi-FI"/>
              <a:t>toinen taso</a:t>
            </a:r>
          </a:p>
          <a:p>
            <a:pPr lvl="2"/>
            <a:r>
              <a:rPr lang="fi-FI"/>
              <a:t>kolmas taso</a:t>
            </a:r>
          </a:p>
          <a:p>
            <a:pPr lvl="3"/>
            <a:r>
              <a:rPr lang="fi-FI"/>
              <a:t>neljäs taso</a:t>
            </a:r>
          </a:p>
          <a:p>
            <a:pPr lvl="4"/>
            <a:r>
              <a:rPr lang="fi-FI"/>
              <a:t>viides taso</a:t>
            </a:r>
            <a:endParaRPr lang="en-US"/>
          </a:p>
        </p:txBody>
      </p:sp>
      <p:sp>
        <p:nvSpPr>
          <p:cNvPr id="4" name="Text Placeholder 3"/>
          <p:cNvSpPr>
            <a:spLocks noGrp="1"/>
          </p:cNvSpPr>
          <p:nvPr>
            <p:ph type="body" sz="half" idx="2"/>
          </p:nvPr>
        </p:nvSpPr>
        <p:spPr>
          <a:xfrm>
            <a:off x="445770" y="4512733"/>
            <a:ext cx="2314575" cy="453474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fi-FI"/>
              <a:t>Muokkaa tekstin perustyylejä napsauttamalla</a:t>
            </a:r>
          </a:p>
        </p:txBody>
      </p:sp>
      <p:sp>
        <p:nvSpPr>
          <p:cNvPr id="5" name="Date Placeholder 4"/>
          <p:cNvSpPr>
            <a:spLocks noGrp="1"/>
          </p:cNvSpPr>
          <p:nvPr>
            <p:ph type="dt" sz="half" idx="10"/>
          </p:nvPr>
        </p:nvSpPr>
        <p:spPr/>
        <p:txBody>
          <a:bodyPr/>
          <a:lstStyle/>
          <a:p>
            <a:fld id="{7BB130F9-4BBF-450C-90F1-02F437AA77C8}" type="datetimeFigureOut">
              <a:rPr lang="fi-FI" smtClean="0"/>
              <a:t>22.5.2023</a:t>
            </a:fld>
            <a:endParaRPr lang="fi-FI"/>
          </a:p>
        </p:txBody>
      </p:sp>
      <p:sp>
        <p:nvSpPr>
          <p:cNvPr id="6" name="Footer Placeholder 5"/>
          <p:cNvSpPr>
            <a:spLocks noGrp="1"/>
          </p:cNvSpPr>
          <p:nvPr>
            <p:ph type="ftr" sz="quarter" idx="11"/>
          </p:nvPr>
        </p:nvSpPr>
        <p:spPr/>
        <p:txBody>
          <a:bodyPr/>
          <a:lstStyle/>
          <a:p>
            <a:endParaRPr lang="fi-FI"/>
          </a:p>
        </p:txBody>
      </p:sp>
      <p:sp>
        <p:nvSpPr>
          <p:cNvPr id="7" name="Slide Number Placeholder 6"/>
          <p:cNvSpPr>
            <a:spLocks noGrp="1"/>
          </p:cNvSpPr>
          <p:nvPr>
            <p:ph type="sldNum" sz="quarter" idx="12"/>
          </p:nvPr>
        </p:nvSpPr>
        <p:spPr/>
        <p:txBody>
          <a:bodyPr/>
          <a:lstStyle/>
          <a:p>
            <a:fld id="{A8B3C508-145C-4FFE-B407-49F85D3B12F5}" type="slidenum">
              <a:rPr lang="fi-FI" smtClean="0"/>
              <a:t>‹#›</a:t>
            </a:fld>
            <a:endParaRPr lang="fi-FI"/>
          </a:p>
        </p:txBody>
      </p:sp>
    </p:spTree>
    <p:extLst>
      <p:ext uri="{BB962C8B-B14F-4D97-AF65-F5344CB8AC3E}">
        <p14:creationId xmlns:p14="http://schemas.microsoft.com/office/powerpoint/2010/main" val="2012944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Kuvatekstillinen kuva">
    <p:spTree>
      <p:nvGrpSpPr>
        <p:cNvPr id="1" name=""/>
        <p:cNvGrpSpPr/>
        <p:nvPr/>
      </p:nvGrpSpPr>
      <p:grpSpPr>
        <a:xfrm>
          <a:off x="0" y="0"/>
          <a:ext cx="0" cy="0"/>
          <a:chOff x="0" y="0"/>
          <a:chExt cx="0" cy="0"/>
        </a:xfrm>
      </p:grpSpPr>
      <p:sp>
        <p:nvSpPr>
          <p:cNvPr id="2" name="Title 1"/>
          <p:cNvSpPr>
            <a:spLocks noGrp="1"/>
          </p:cNvSpPr>
          <p:nvPr>
            <p:ph type="title"/>
          </p:nvPr>
        </p:nvSpPr>
        <p:spPr>
          <a:xfrm>
            <a:off x="445770" y="2201333"/>
            <a:ext cx="3056798" cy="2311400"/>
          </a:xfrm>
        </p:spPr>
        <p:txBody>
          <a:bodyPr anchor="b"/>
          <a:lstStyle>
            <a:lvl1pPr algn="l">
              <a:defRPr sz="2400"/>
            </a:lvl1pPr>
          </a:lstStyle>
          <a:p>
            <a:r>
              <a:rPr lang="fi-FI"/>
              <a:t>Muokkaa ots. perustyyl. napsautt.</a:t>
            </a:r>
            <a:endParaRPr lang="en-US"/>
          </a:p>
        </p:txBody>
      </p:sp>
      <p:sp>
        <p:nvSpPr>
          <p:cNvPr id="3" name="Picture Placeholder 2"/>
          <p:cNvSpPr>
            <a:spLocks noGrp="1" noChangeAspect="1"/>
          </p:cNvSpPr>
          <p:nvPr>
            <p:ph type="pic" idx="1"/>
          </p:nvPr>
        </p:nvSpPr>
        <p:spPr>
          <a:xfrm>
            <a:off x="3658143" y="1085127"/>
            <a:ext cx="2755676" cy="7962353"/>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fi-FI"/>
              <a:t>Lisää kuva napsauttamalla kuvaketta</a:t>
            </a:r>
            <a:endParaRPr lang="en-US"/>
          </a:p>
        </p:txBody>
      </p:sp>
      <p:sp>
        <p:nvSpPr>
          <p:cNvPr id="4" name="Text Placeholder 3"/>
          <p:cNvSpPr>
            <a:spLocks noGrp="1"/>
          </p:cNvSpPr>
          <p:nvPr>
            <p:ph type="body" sz="half" idx="2"/>
          </p:nvPr>
        </p:nvSpPr>
        <p:spPr>
          <a:xfrm>
            <a:off x="445770" y="4512733"/>
            <a:ext cx="3056798" cy="453474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fi-FI"/>
              <a:t>Muokkaa tekstin perustyylejä napsauttamalla</a:t>
            </a:r>
          </a:p>
        </p:txBody>
      </p:sp>
      <p:sp>
        <p:nvSpPr>
          <p:cNvPr id="5" name="Date Placeholder 4"/>
          <p:cNvSpPr>
            <a:spLocks noGrp="1"/>
          </p:cNvSpPr>
          <p:nvPr>
            <p:ph type="dt" sz="half" idx="10"/>
          </p:nvPr>
        </p:nvSpPr>
        <p:spPr/>
        <p:txBody>
          <a:bodyPr/>
          <a:lstStyle/>
          <a:p>
            <a:fld id="{7BB130F9-4BBF-450C-90F1-02F437AA77C8}" type="datetimeFigureOut">
              <a:rPr lang="fi-FI" smtClean="0"/>
              <a:t>22.5.2023</a:t>
            </a:fld>
            <a:endParaRPr lang="fi-FI"/>
          </a:p>
        </p:txBody>
      </p:sp>
      <p:sp>
        <p:nvSpPr>
          <p:cNvPr id="6" name="Footer Placeholder 5"/>
          <p:cNvSpPr>
            <a:spLocks noGrp="1"/>
          </p:cNvSpPr>
          <p:nvPr>
            <p:ph type="ftr" sz="quarter" idx="11"/>
          </p:nvPr>
        </p:nvSpPr>
        <p:spPr/>
        <p:txBody>
          <a:bodyPr/>
          <a:lstStyle/>
          <a:p>
            <a:endParaRPr lang="fi-FI"/>
          </a:p>
        </p:txBody>
      </p:sp>
      <p:sp>
        <p:nvSpPr>
          <p:cNvPr id="7" name="Slide Number Placeholder 6"/>
          <p:cNvSpPr>
            <a:spLocks noGrp="1"/>
          </p:cNvSpPr>
          <p:nvPr>
            <p:ph type="sldNum" sz="quarter" idx="12"/>
          </p:nvPr>
        </p:nvSpPr>
        <p:spPr/>
        <p:txBody>
          <a:bodyPr/>
          <a:lstStyle/>
          <a:p>
            <a:fld id="{A8B3C508-145C-4FFE-B407-49F85D3B12F5}" type="slidenum">
              <a:rPr lang="fi-FI" smtClean="0"/>
              <a:t>‹#›</a:t>
            </a:fld>
            <a:endParaRPr lang="fi-FI"/>
          </a:p>
        </p:txBody>
      </p:sp>
    </p:spTree>
    <p:extLst>
      <p:ext uri="{BB962C8B-B14F-4D97-AF65-F5344CB8AC3E}">
        <p14:creationId xmlns:p14="http://schemas.microsoft.com/office/powerpoint/2010/main" val="5204902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6858000" cy="1561572"/>
          </a:xfrm>
          <a:prstGeom prst="rect">
            <a:avLst/>
          </a:prstGeom>
        </p:spPr>
      </p:pic>
      <p:sp>
        <p:nvSpPr>
          <p:cNvPr id="2" name="Title Placeholder 1"/>
          <p:cNvSpPr>
            <a:spLocks noGrp="1"/>
          </p:cNvSpPr>
          <p:nvPr>
            <p:ph type="title"/>
          </p:nvPr>
        </p:nvSpPr>
        <p:spPr>
          <a:xfrm>
            <a:off x="1628775" y="1104094"/>
            <a:ext cx="4783455" cy="1867707"/>
          </a:xfrm>
          <a:prstGeom prst="rect">
            <a:avLst/>
          </a:prstGeom>
        </p:spPr>
        <p:txBody>
          <a:bodyPr vert="horz" lIns="91440" tIns="45720" rIns="91440" bIns="45720" rtlCol="0" anchor="ctr">
            <a:normAutofit/>
          </a:bodyPr>
          <a:lstStyle/>
          <a:p>
            <a:r>
              <a:rPr lang="fi-FI"/>
              <a:t>Muokkaa ots. perustyyl. napsautt.</a:t>
            </a:r>
            <a:endParaRPr lang="en-US"/>
          </a:p>
        </p:txBody>
      </p:sp>
      <p:sp>
        <p:nvSpPr>
          <p:cNvPr id="3" name="Text Placeholder 2"/>
          <p:cNvSpPr>
            <a:spLocks noGrp="1"/>
          </p:cNvSpPr>
          <p:nvPr>
            <p:ph type="body" idx="1"/>
          </p:nvPr>
        </p:nvSpPr>
        <p:spPr>
          <a:xfrm>
            <a:off x="445770" y="3169920"/>
            <a:ext cx="5966460" cy="5877560"/>
          </a:xfrm>
          <a:prstGeom prst="rect">
            <a:avLst/>
          </a:prstGeom>
        </p:spPr>
        <p:txBody>
          <a:bodyPr vert="horz" lIns="91440" tIns="45720" rIns="91440" bIns="45720" rtlCol="0">
            <a:normAutofit/>
          </a:bodyPr>
          <a:lstStyle/>
          <a:p>
            <a:pPr lvl="0"/>
            <a:r>
              <a:rPr lang="fi-FI"/>
              <a:t>Muokkaa tekstin perustyylejä napsauttamalla</a:t>
            </a:r>
          </a:p>
          <a:p>
            <a:pPr lvl="1"/>
            <a:r>
              <a:rPr lang="fi-FI"/>
              <a:t>toinen taso</a:t>
            </a:r>
          </a:p>
          <a:p>
            <a:pPr lvl="2"/>
            <a:r>
              <a:rPr lang="fi-FI"/>
              <a:t>kolmas taso</a:t>
            </a:r>
          </a:p>
          <a:p>
            <a:pPr lvl="3"/>
            <a:r>
              <a:rPr lang="fi-FI"/>
              <a:t>neljäs taso</a:t>
            </a:r>
          </a:p>
          <a:p>
            <a:pPr lvl="4"/>
            <a:r>
              <a:rPr lang="fi-FI"/>
              <a:t>viides taso</a:t>
            </a:r>
            <a:endParaRPr lang="en-US"/>
          </a:p>
        </p:txBody>
      </p:sp>
      <p:sp>
        <p:nvSpPr>
          <p:cNvPr id="4" name="Date Placeholder 3"/>
          <p:cNvSpPr>
            <a:spLocks noGrp="1"/>
          </p:cNvSpPr>
          <p:nvPr>
            <p:ph type="dt" sz="half" idx="2"/>
          </p:nvPr>
        </p:nvSpPr>
        <p:spPr>
          <a:xfrm>
            <a:off x="4809172" y="9181397"/>
            <a:ext cx="1603058" cy="527403"/>
          </a:xfrm>
          <a:prstGeom prst="rect">
            <a:avLst/>
          </a:prstGeom>
        </p:spPr>
        <p:txBody>
          <a:bodyPr vert="horz" lIns="91440" tIns="45720" rIns="91440" bIns="45720" rtlCol="0" anchor="ctr"/>
          <a:lstStyle>
            <a:lvl1pPr algn="r">
              <a:defRPr sz="788">
                <a:solidFill>
                  <a:schemeClr val="tx1">
                    <a:tint val="75000"/>
                  </a:schemeClr>
                </a:solidFill>
              </a:defRPr>
            </a:lvl1pPr>
          </a:lstStyle>
          <a:p>
            <a:fld id="{7BB130F9-4BBF-450C-90F1-02F437AA77C8}" type="datetimeFigureOut">
              <a:rPr lang="fi-FI" smtClean="0"/>
              <a:t>22.5.2023</a:t>
            </a:fld>
            <a:endParaRPr lang="fi-FI"/>
          </a:p>
        </p:txBody>
      </p:sp>
      <p:sp>
        <p:nvSpPr>
          <p:cNvPr id="5" name="Footer Placeholder 4"/>
          <p:cNvSpPr>
            <a:spLocks noGrp="1"/>
          </p:cNvSpPr>
          <p:nvPr>
            <p:ph type="ftr" sz="quarter" idx="3"/>
          </p:nvPr>
        </p:nvSpPr>
        <p:spPr>
          <a:xfrm>
            <a:off x="445770" y="9180667"/>
            <a:ext cx="4260533" cy="527403"/>
          </a:xfrm>
          <a:prstGeom prst="rect">
            <a:avLst/>
          </a:prstGeom>
        </p:spPr>
        <p:txBody>
          <a:bodyPr vert="horz" lIns="91440" tIns="45720" rIns="91440" bIns="45720" rtlCol="0" anchor="ctr"/>
          <a:lstStyle>
            <a:lvl1pPr algn="l">
              <a:defRPr sz="788">
                <a:solidFill>
                  <a:schemeClr val="tx1">
                    <a:tint val="75000"/>
                  </a:schemeClr>
                </a:solidFill>
              </a:defRPr>
            </a:lvl1pPr>
          </a:lstStyle>
          <a:p>
            <a:endParaRPr lang="fi-FI"/>
          </a:p>
        </p:txBody>
      </p:sp>
      <p:sp>
        <p:nvSpPr>
          <p:cNvPr id="6" name="Slide Number Placeholder 5"/>
          <p:cNvSpPr>
            <a:spLocks noGrp="1"/>
          </p:cNvSpPr>
          <p:nvPr>
            <p:ph type="sldNum" sz="quarter" idx="4"/>
          </p:nvPr>
        </p:nvSpPr>
        <p:spPr>
          <a:xfrm>
            <a:off x="4929187" y="550335"/>
            <a:ext cx="1483043" cy="527403"/>
          </a:xfrm>
          <a:prstGeom prst="rect">
            <a:avLst/>
          </a:prstGeom>
        </p:spPr>
        <p:txBody>
          <a:bodyPr vert="horz" lIns="91440" tIns="45720" rIns="91440" bIns="45720" rtlCol="0" anchor="ctr"/>
          <a:lstStyle>
            <a:lvl1pPr algn="r">
              <a:defRPr sz="788">
                <a:solidFill>
                  <a:schemeClr val="tx1">
                    <a:tint val="75000"/>
                  </a:schemeClr>
                </a:solidFill>
              </a:defRPr>
            </a:lvl1pPr>
          </a:lstStyle>
          <a:p>
            <a:fld id="{A8B3C508-145C-4FFE-B407-49F85D3B12F5}" type="slidenum">
              <a:rPr lang="fi-FI" smtClean="0"/>
              <a:t>‹#›</a:t>
            </a:fld>
            <a:endParaRPr lang="fi-FI"/>
          </a:p>
        </p:txBody>
      </p:sp>
    </p:spTree>
    <p:extLst>
      <p:ext uri="{BB962C8B-B14F-4D97-AF65-F5344CB8AC3E}">
        <p14:creationId xmlns:p14="http://schemas.microsoft.com/office/powerpoint/2010/main" val="3356706818"/>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Lst>
  <p:txStyles>
    <p:titleStyle>
      <a:lvl1pPr algn="r" defTabSz="685800" rtl="0" eaLnBrk="1" latinLnBrk="0" hangingPunct="1">
        <a:lnSpc>
          <a:spcPct val="90000"/>
        </a:lnSpc>
        <a:spcBef>
          <a:spcPct val="0"/>
        </a:spcBef>
        <a:buNone/>
        <a:defRPr sz="3000" kern="1200" cap="all" baseline="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65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extremetech.com/extreme/180571-google-invents-smart-contact-lens-with-built-in-camera-superhuman-terminator-like-vision-here-we-come" TargetMode="External"/><Relationship Id="rId2" Type="http://schemas.openxmlformats.org/officeDocument/2006/relationships/hyperlink" Target="https://www.aljazeera.com/economy/2023/4/7/could-ai-read-minds-somedayjapanese-breakthrough-sparks-debate"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CCE9663B-4EB5-6B89-FFDE-B8B5142994F2}"/>
              </a:ext>
            </a:extLst>
          </p:cNvPr>
          <p:cNvSpPr>
            <a:spLocks noGrp="1"/>
          </p:cNvSpPr>
          <p:nvPr>
            <p:ph type="ctrTitle"/>
          </p:nvPr>
        </p:nvSpPr>
        <p:spPr>
          <a:xfrm>
            <a:off x="685800" y="2272552"/>
            <a:ext cx="5486400" cy="3132567"/>
          </a:xfrm>
        </p:spPr>
        <p:txBody>
          <a:bodyPr>
            <a:normAutofit/>
          </a:bodyPr>
          <a:lstStyle/>
          <a:p>
            <a:pPr algn="ctr"/>
            <a:r>
              <a:rPr lang="fi-FI" sz="5400" dirty="0">
                <a:latin typeface="Colonna MT" panose="04020805060202030203" pitchFamily="82" charset="0"/>
                <a:ea typeface="STCaiyun" panose="020B0503020204020204" pitchFamily="2" charset="-122"/>
              </a:rPr>
              <a:t>Ai </a:t>
            </a:r>
            <a:r>
              <a:rPr lang="fi-FI" sz="5400" dirty="0" err="1">
                <a:latin typeface="Colonna MT" panose="04020805060202030203" pitchFamily="82" charset="0"/>
                <a:ea typeface="STCaiyun" panose="020B0503020204020204" pitchFamily="2" charset="-122"/>
              </a:rPr>
              <a:t>well-being</a:t>
            </a:r>
            <a:r>
              <a:rPr lang="fi-FI" sz="5400" dirty="0">
                <a:latin typeface="Colonna MT" panose="04020805060202030203" pitchFamily="82" charset="0"/>
                <a:ea typeface="STCaiyun" panose="020B0503020204020204" pitchFamily="2" charset="-122"/>
              </a:rPr>
              <a:t> </a:t>
            </a:r>
            <a:r>
              <a:rPr lang="fi-FI" sz="5400" dirty="0" err="1">
                <a:latin typeface="Colonna MT" panose="04020805060202030203" pitchFamily="82" charset="0"/>
                <a:ea typeface="STCaiyun" panose="020B0503020204020204" pitchFamily="2" charset="-122"/>
              </a:rPr>
              <a:t>counsellour</a:t>
            </a:r>
            <a:endParaRPr lang="fi-FI" sz="5400" dirty="0">
              <a:latin typeface="Colonna MT" panose="04020805060202030203" pitchFamily="82" charset="0"/>
              <a:ea typeface="STCaiyun" panose="020B0503020204020204" pitchFamily="2" charset="-122"/>
            </a:endParaRPr>
          </a:p>
        </p:txBody>
      </p:sp>
      <p:sp>
        <p:nvSpPr>
          <p:cNvPr id="3" name="Alaotsikko 2">
            <a:extLst>
              <a:ext uri="{FF2B5EF4-FFF2-40B4-BE49-F238E27FC236}">
                <a16:creationId xmlns:a16="http://schemas.microsoft.com/office/drawing/2014/main" id="{7BF4FED8-DA60-6639-9E5C-1EC2B32F8347}"/>
              </a:ext>
            </a:extLst>
          </p:cNvPr>
          <p:cNvSpPr>
            <a:spLocks noGrp="1"/>
          </p:cNvSpPr>
          <p:nvPr>
            <p:ph type="subTitle" idx="1"/>
          </p:nvPr>
        </p:nvSpPr>
        <p:spPr>
          <a:xfrm>
            <a:off x="2660640" y="6784729"/>
            <a:ext cx="1536719" cy="387596"/>
          </a:xfrm>
        </p:spPr>
        <p:txBody>
          <a:bodyPr vert="horz" lIns="91440" tIns="45720" rIns="91440" bIns="45720" rtlCol="0" anchor="t">
            <a:noAutofit/>
          </a:bodyPr>
          <a:lstStyle/>
          <a:p>
            <a:r>
              <a:rPr lang="fi-FI" sz="1800" dirty="0" err="1"/>
              <a:t>Spring</a:t>
            </a:r>
            <a:r>
              <a:rPr lang="fi-FI" sz="1800" dirty="0"/>
              <a:t> 2023</a:t>
            </a:r>
          </a:p>
          <a:p>
            <a:endParaRPr lang="fi-FI" sz="1800" dirty="0"/>
          </a:p>
        </p:txBody>
      </p:sp>
      <p:pic>
        <p:nvPicPr>
          <p:cNvPr id="1026" name="Picture 2">
            <a:extLst>
              <a:ext uri="{FF2B5EF4-FFF2-40B4-BE49-F238E27FC236}">
                <a16:creationId xmlns:a16="http://schemas.microsoft.com/office/drawing/2014/main" id="{0F5938AD-7E5A-E141-268A-B110BE9865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73312" y="1056022"/>
            <a:ext cx="2711376" cy="9872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75596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B78CB-7D46-0791-53D5-CBAB1A991C9E}"/>
              </a:ext>
            </a:extLst>
          </p:cNvPr>
          <p:cNvSpPr>
            <a:spLocks noGrp="1"/>
          </p:cNvSpPr>
          <p:nvPr>
            <p:ph type="title"/>
          </p:nvPr>
        </p:nvSpPr>
        <p:spPr>
          <a:xfrm>
            <a:off x="1317433" y="963320"/>
            <a:ext cx="4783455" cy="818955"/>
          </a:xfrm>
        </p:spPr>
        <p:txBody>
          <a:bodyPr>
            <a:normAutofit/>
          </a:bodyPr>
          <a:lstStyle/>
          <a:p>
            <a:r>
              <a:rPr lang="fi-FI" sz="2800" dirty="0" err="1"/>
              <a:t>political</a:t>
            </a:r>
            <a:endParaRPr lang="en-US" sz="2800" dirty="0" err="1"/>
          </a:p>
        </p:txBody>
      </p:sp>
      <p:sp>
        <p:nvSpPr>
          <p:cNvPr id="3" name="Content Placeholder 2">
            <a:extLst>
              <a:ext uri="{FF2B5EF4-FFF2-40B4-BE49-F238E27FC236}">
                <a16:creationId xmlns:a16="http://schemas.microsoft.com/office/drawing/2014/main" id="{73EAB13C-A620-DA77-E7E4-DE2BF1126173}"/>
              </a:ext>
            </a:extLst>
          </p:cNvPr>
          <p:cNvSpPr>
            <a:spLocks noGrp="1"/>
          </p:cNvSpPr>
          <p:nvPr>
            <p:ph idx="1"/>
          </p:nvPr>
        </p:nvSpPr>
        <p:spPr>
          <a:xfrm>
            <a:off x="479097" y="2225048"/>
            <a:ext cx="5916383" cy="3137155"/>
          </a:xfrm>
        </p:spPr>
        <p:txBody>
          <a:bodyPr vert="horz" lIns="91440" tIns="45720" rIns="91440" bIns="45720" rtlCol="0" anchor="t">
            <a:normAutofit/>
          </a:bodyPr>
          <a:lstStyle/>
          <a:p>
            <a:pPr marL="0" indent="0">
              <a:lnSpc>
                <a:spcPct val="150000"/>
              </a:lnSpc>
              <a:buNone/>
            </a:pPr>
            <a:r>
              <a:rPr lang="fi-FI" sz="1400" dirty="0">
                <a:ea typeface="+mn-lt"/>
                <a:cs typeface="+mn-lt"/>
              </a:rPr>
              <a:t>AI </a:t>
            </a:r>
            <a:r>
              <a:rPr lang="fi-FI" sz="1400" dirty="0" err="1">
                <a:ea typeface="+mn-lt"/>
                <a:cs typeface="+mn-lt"/>
              </a:rPr>
              <a:t>can</a:t>
            </a:r>
            <a:r>
              <a:rPr lang="fi-FI" sz="1400" dirty="0">
                <a:ea typeface="+mn-lt"/>
                <a:cs typeface="+mn-lt"/>
              </a:rPr>
              <a:t> </a:t>
            </a:r>
            <a:r>
              <a:rPr lang="fi-FI" sz="1400" dirty="0" err="1">
                <a:ea typeface="+mn-lt"/>
                <a:cs typeface="+mn-lt"/>
              </a:rPr>
              <a:t>create</a:t>
            </a:r>
            <a:r>
              <a:rPr lang="fi-FI" sz="1400" dirty="0">
                <a:ea typeface="+mn-lt"/>
                <a:cs typeface="+mn-lt"/>
              </a:rPr>
              <a:t> </a:t>
            </a:r>
            <a:r>
              <a:rPr lang="fi-FI" sz="1400" dirty="0" err="1">
                <a:ea typeface="+mn-lt"/>
                <a:cs typeface="+mn-lt"/>
              </a:rPr>
              <a:t>new</a:t>
            </a:r>
            <a:r>
              <a:rPr lang="fi-FI" sz="1400" dirty="0">
                <a:ea typeface="+mn-lt"/>
                <a:cs typeface="+mn-lt"/>
              </a:rPr>
              <a:t> </a:t>
            </a:r>
            <a:r>
              <a:rPr lang="fi-FI" sz="1400" dirty="0" err="1">
                <a:ea typeface="+mn-lt"/>
                <a:cs typeface="+mn-lt"/>
              </a:rPr>
              <a:t>ethical</a:t>
            </a:r>
            <a:r>
              <a:rPr lang="fi-FI" sz="1400" dirty="0">
                <a:ea typeface="+mn-lt"/>
                <a:cs typeface="+mn-lt"/>
              </a:rPr>
              <a:t> and </a:t>
            </a:r>
            <a:r>
              <a:rPr lang="fi-FI" sz="1400" dirty="0" err="1">
                <a:ea typeface="+mn-lt"/>
                <a:cs typeface="+mn-lt"/>
              </a:rPr>
              <a:t>legal</a:t>
            </a:r>
            <a:r>
              <a:rPr lang="fi-FI" sz="1400" dirty="0">
                <a:ea typeface="+mn-lt"/>
                <a:cs typeface="+mn-lt"/>
              </a:rPr>
              <a:t> </a:t>
            </a:r>
            <a:r>
              <a:rPr lang="fi-FI" sz="1400" dirty="0" err="1">
                <a:ea typeface="+mn-lt"/>
                <a:cs typeface="+mn-lt"/>
              </a:rPr>
              <a:t>challenges</a:t>
            </a:r>
            <a:r>
              <a:rPr lang="fi-FI" sz="1400" dirty="0">
                <a:ea typeface="+mn-lt"/>
                <a:cs typeface="+mn-lt"/>
              </a:rPr>
              <a:t> </a:t>
            </a:r>
            <a:r>
              <a:rPr lang="fi-FI" sz="1400" dirty="0" err="1">
                <a:ea typeface="+mn-lt"/>
                <a:cs typeface="+mn-lt"/>
              </a:rPr>
              <a:t>that</a:t>
            </a:r>
            <a:r>
              <a:rPr lang="fi-FI" sz="1400" dirty="0">
                <a:ea typeface="+mn-lt"/>
                <a:cs typeface="+mn-lt"/>
              </a:rPr>
              <a:t> </a:t>
            </a:r>
            <a:r>
              <a:rPr lang="fi-FI" sz="1400" dirty="0" err="1">
                <a:ea typeface="+mn-lt"/>
                <a:cs typeface="+mn-lt"/>
              </a:rPr>
              <a:t>may</a:t>
            </a:r>
            <a:r>
              <a:rPr lang="fi-FI" sz="1400" dirty="0">
                <a:ea typeface="+mn-lt"/>
                <a:cs typeface="+mn-lt"/>
              </a:rPr>
              <a:t> </a:t>
            </a:r>
            <a:r>
              <a:rPr lang="fi-FI" sz="1400" dirty="0" err="1">
                <a:ea typeface="+mn-lt"/>
                <a:cs typeface="+mn-lt"/>
              </a:rPr>
              <a:t>have</a:t>
            </a:r>
            <a:r>
              <a:rPr lang="fi-FI" sz="1400" dirty="0">
                <a:ea typeface="+mn-lt"/>
                <a:cs typeface="+mn-lt"/>
              </a:rPr>
              <a:t> </a:t>
            </a:r>
            <a:r>
              <a:rPr lang="fi-FI" sz="1400" dirty="0" err="1">
                <a:ea typeface="+mn-lt"/>
                <a:cs typeface="+mn-lt"/>
              </a:rPr>
              <a:t>political</a:t>
            </a:r>
            <a:r>
              <a:rPr lang="fi-FI" sz="1400" dirty="0">
                <a:ea typeface="+mn-lt"/>
                <a:cs typeface="+mn-lt"/>
              </a:rPr>
              <a:t> </a:t>
            </a:r>
            <a:r>
              <a:rPr lang="fi-FI" sz="1400" dirty="0" err="1">
                <a:ea typeface="+mn-lt"/>
                <a:cs typeface="+mn-lt"/>
              </a:rPr>
              <a:t>implications</a:t>
            </a:r>
            <a:r>
              <a:rPr lang="fi-FI" sz="1400" dirty="0">
                <a:ea typeface="+mn-lt"/>
                <a:cs typeface="+mn-lt"/>
              </a:rPr>
              <a:t>. </a:t>
            </a:r>
            <a:r>
              <a:rPr lang="fi-FI" sz="1400" dirty="0" err="1">
                <a:ea typeface="+mn-lt"/>
                <a:cs typeface="+mn-lt"/>
              </a:rPr>
              <a:t>The</a:t>
            </a:r>
            <a:r>
              <a:rPr lang="fi-FI" sz="1400" dirty="0">
                <a:ea typeface="+mn-lt"/>
                <a:cs typeface="+mn-lt"/>
              </a:rPr>
              <a:t> </a:t>
            </a:r>
            <a:r>
              <a:rPr lang="fi-FI" sz="1400" dirty="0" err="1">
                <a:ea typeface="+mn-lt"/>
                <a:cs typeface="+mn-lt"/>
              </a:rPr>
              <a:t>rise</a:t>
            </a:r>
            <a:r>
              <a:rPr lang="fi-FI" sz="1400" dirty="0">
                <a:ea typeface="+mn-lt"/>
                <a:cs typeface="+mn-lt"/>
              </a:rPr>
              <a:t> of AI </a:t>
            </a:r>
            <a:r>
              <a:rPr lang="fi-FI" sz="1400" dirty="0" err="1">
                <a:ea typeface="+mn-lt"/>
                <a:cs typeface="+mn-lt"/>
              </a:rPr>
              <a:t>may</a:t>
            </a:r>
            <a:r>
              <a:rPr lang="fi-FI" sz="1400" dirty="0">
                <a:ea typeface="+mn-lt"/>
                <a:cs typeface="+mn-lt"/>
              </a:rPr>
              <a:t> </a:t>
            </a:r>
            <a:r>
              <a:rPr lang="fi-FI" sz="1400" dirty="0" err="1">
                <a:ea typeface="+mn-lt"/>
                <a:cs typeface="+mn-lt"/>
              </a:rPr>
              <a:t>also</a:t>
            </a:r>
            <a:r>
              <a:rPr lang="fi-FI" sz="1400" dirty="0">
                <a:ea typeface="+mn-lt"/>
                <a:cs typeface="+mn-lt"/>
              </a:rPr>
              <a:t> </a:t>
            </a:r>
            <a:r>
              <a:rPr lang="fi-FI" sz="1400" dirty="0" err="1">
                <a:ea typeface="+mn-lt"/>
                <a:cs typeface="+mn-lt"/>
              </a:rPr>
              <a:t>impact</a:t>
            </a:r>
            <a:r>
              <a:rPr lang="fi-FI" sz="1400" dirty="0">
                <a:ea typeface="+mn-lt"/>
                <a:cs typeface="+mn-lt"/>
              </a:rPr>
              <a:t> </a:t>
            </a:r>
            <a:r>
              <a:rPr lang="fi-FI" sz="1400" dirty="0" err="1">
                <a:ea typeface="+mn-lt"/>
                <a:cs typeface="+mn-lt"/>
              </a:rPr>
              <a:t>international</a:t>
            </a:r>
            <a:r>
              <a:rPr lang="fi-FI" sz="1400" dirty="0">
                <a:ea typeface="+mn-lt"/>
                <a:cs typeface="+mn-lt"/>
              </a:rPr>
              <a:t> </a:t>
            </a:r>
            <a:r>
              <a:rPr lang="fi-FI" sz="1400" dirty="0" err="1">
                <a:ea typeface="+mn-lt"/>
                <a:cs typeface="+mn-lt"/>
              </a:rPr>
              <a:t>politics</a:t>
            </a:r>
            <a:r>
              <a:rPr lang="fi-FI" sz="1400" dirty="0">
                <a:ea typeface="+mn-lt"/>
                <a:cs typeface="+mn-lt"/>
              </a:rPr>
              <a:t>, </a:t>
            </a:r>
            <a:r>
              <a:rPr lang="fi-FI" sz="1400" dirty="0" err="1">
                <a:ea typeface="+mn-lt"/>
                <a:cs typeface="+mn-lt"/>
              </a:rPr>
              <a:t>particularly</a:t>
            </a:r>
            <a:r>
              <a:rPr lang="fi-FI" sz="1400" dirty="0">
                <a:ea typeface="+mn-lt"/>
                <a:cs typeface="+mn-lt"/>
              </a:rPr>
              <a:t> in </a:t>
            </a:r>
            <a:r>
              <a:rPr lang="fi-FI" sz="1400" dirty="0" err="1">
                <a:ea typeface="+mn-lt"/>
                <a:cs typeface="+mn-lt"/>
              </a:rPr>
              <a:t>the</a:t>
            </a:r>
            <a:r>
              <a:rPr lang="fi-FI" sz="1400" dirty="0">
                <a:ea typeface="+mn-lt"/>
                <a:cs typeface="+mn-lt"/>
              </a:rPr>
              <a:t> </a:t>
            </a:r>
            <a:r>
              <a:rPr lang="fi-FI" sz="1400" dirty="0" err="1">
                <a:ea typeface="+mn-lt"/>
                <a:cs typeface="+mn-lt"/>
              </a:rPr>
              <a:t>areas</a:t>
            </a:r>
            <a:r>
              <a:rPr lang="fi-FI" sz="1400" dirty="0">
                <a:ea typeface="+mn-lt"/>
                <a:cs typeface="+mn-lt"/>
              </a:rPr>
              <a:t> of </a:t>
            </a:r>
            <a:r>
              <a:rPr lang="fi-FI" sz="1400" dirty="0" err="1">
                <a:ea typeface="+mn-lt"/>
                <a:cs typeface="+mn-lt"/>
              </a:rPr>
              <a:t>national</a:t>
            </a:r>
            <a:r>
              <a:rPr lang="fi-FI" sz="1400" dirty="0">
                <a:ea typeface="+mn-lt"/>
                <a:cs typeface="+mn-lt"/>
              </a:rPr>
              <a:t> </a:t>
            </a:r>
            <a:r>
              <a:rPr lang="fi-FI" sz="1400" dirty="0" err="1">
                <a:ea typeface="+mn-lt"/>
                <a:cs typeface="+mn-lt"/>
              </a:rPr>
              <a:t>security</a:t>
            </a:r>
            <a:r>
              <a:rPr lang="fi-FI" sz="1400" dirty="0">
                <a:ea typeface="+mn-lt"/>
                <a:cs typeface="+mn-lt"/>
              </a:rPr>
              <a:t> and </a:t>
            </a:r>
            <a:r>
              <a:rPr lang="fi-FI" sz="1400" dirty="0" err="1">
                <a:ea typeface="+mn-lt"/>
                <a:cs typeface="+mn-lt"/>
              </a:rPr>
              <a:t>military</a:t>
            </a:r>
            <a:r>
              <a:rPr lang="fi-FI" sz="1400" dirty="0">
                <a:ea typeface="+mn-lt"/>
                <a:cs typeface="+mn-lt"/>
              </a:rPr>
              <a:t> </a:t>
            </a:r>
            <a:r>
              <a:rPr lang="fi-FI" sz="1400" dirty="0" err="1">
                <a:ea typeface="+mn-lt"/>
                <a:cs typeface="+mn-lt"/>
              </a:rPr>
              <a:t>technology</a:t>
            </a:r>
            <a:r>
              <a:rPr lang="fi-FI" sz="1400" dirty="0">
                <a:ea typeface="+mn-lt"/>
                <a:cs typeface="+mn-lt"/>
              </a:rPr>
              <a:t>.</a:t>
            </a:r>
          </a:p>
          <a:p>
            <a:pPr marL="0" indent="0">
              <a:lnSpc>
                <a:spcPct val="150000"/>
              </a:lnSpc>
              <a:buNone/>
            </a:pPr>
            <a:endParaRPr lang="fi-FI" sz="1400" dirty="0">
              <a:ea typeface="+mn-lt"/>
              <a:cs typeface="+mn-lt"/>
            </a:endParaRPr>
          </a:p>
          <a:p>
            <a:pPr marL="0" indent="0">
              <a:lnSpc>
                <a:spcPct val="150000"/>
              </a:lnSpc>
              <a:buNone/>
            </a:pPr>
            <a:r>
              <a:rPr lang="fi-FI" sz="1400" dirty="0" err="1">
                <a:ea typeface="+mn-lt"/>
                <a:cs typeface="+mn-lt"/>
              </a:rPr>
              <a:t>The</a:t>
            </a:r>
            <a:r>
              <a:rPr lang="fi-FI" sz="1400" dirty="0">
                <a:ea typeface="+mn-lt"/>
                <a:cs typeface="+mn-lt"/>
              </a:rPr>
              <a:t> main </a:t>
            </a:r>
            <a:r>
              <a:rPr lang="fi-FI" sz="1400" dirty="0" err="1">
                <a:ea typeface="+mn-lt"/>
                <a:cs typeface="+mn-lt"/>
              </a:rPr>
              <a:t>cause</a:t>
            </a:r>
            <a:r>
              <a:rPr lang="fi-FI" sz="1400" dirty="0">
                <a:ea typeface="+mn-lt"/>
                <a:cs typeface="+mn-lt"/>
              </a:rPr>
              <a:t> of AI for business </a:t>
            </a:r>
            <a:r>
              <a:rPr lang="fi-FI" sz="1400" dirty="0" err="1">
                <a:ea typeface="+mn-lt"/>
                <a:cs typeface="+mn-lt"/>
              </a:rPr>
              <a:t>disruption</a:t>
            </a:r>
            <a:r>
              <a:rPr lang="fi-FI" sz="1400" dirty="0">
                <a:ea typeface="+mn-lt"/>
                <a:cs typeface="+mn-lt"/>
              </a:rPr>
              <a:t> </a:t>
            </a:r>
            <a:r>
              <a:rPr lang="fi-FI" sz="1400" dirty="0" err="1">
                <a:ea typeface="+mn-lt"/>
                <a:cs typeface="+mn-lt"/>
              </a:rPr>
              <a:t>with</a:t>
            </a:r>
            <a:r>
              <a:rPr lang="fi-FI" sz="1400" dirty="0">
                <a:ea typeface="+mn-lt"/>
                <a:cs typeface="+mn-lt"/>
              </a:rPr>
              <a:t> </a:t>
            </a:r>
            <a:r>
              <a:rPr lang="fi-FI" sz="1400" dirty="0" err="1">
                <a:ea typeface="+mn-lt"/>
                <a:cs typeface="+mn-lt"/>
              </a:rPr>
              <a:t>political</a:t>
            </a:r>
            <a:r>
              <a:rPr lang="fi-FI" sz="1400" dirty="0">
                <a:ea typeface="+mn-lt"/>
                <a:cs typeface="+mn-lt"/>
              </a:rPr>
              <a:t> </a:t>
            </a:r>
            <a:r>
              <a:rPr lang="fi-FI" sz="1400" dirty="0" err="1">
                <a:ea typeface="+mn-lt"/>
                <a:cs typeface="+mn-lt"/>
              </a:rPr>
              <a:t>implications</a:t>
            </a:r>
            <a:r>
              <a:rPr lang="fi-FI" sz="1400" dirty="0">
                <a:ea typeface="+mn-lt"/>
                <a:cs typeface="+mn-lt"/>
              </a:rPr>
              <a:t> is </a:t>
            </a:r>
            <a:r>
              <a:rPr lang="fi-FI" sz="1400" dirty="0" err="1">
                <a:ea typeface="+mn-lt"/>
                <a:cs typeface="+mn-lt"/>
              </a:rPr>
              <a:t>the</a:t>
            </a:r>
            <a:r>
              <a:rPr lang="fi-FI" sz="1400" dirty="0">
                <a:ea typeface="+mn-lt"/>
                <a:cs typeface="+mn-lt"/>
              </a:rPr>
              <a:t> </a:t>
            </a:r>
            <a:r>
              <a:rPr lang="fi-FI" sz="1400" dirty="0" err="1">
                <a:ea typeface="+mn-lt"/>
                <a:cs typeface="+mn-lt"/>
              </a:rPr>
              <a:t>potential</a:t>
            </a:r>
            <a:r>
              <a:rPr lang="fi-FI" sz="1400" dirty="0">
                <a:ea typeface="+mn-lt"/>
                <a:cs typeface="+mn-lt"/>
              </a:rPr>
              <a:t> for AI to </a:t>
            </a:r>
            <a:r>
              <a:rPr lang="fi-FI" sz="1400" dirty="0" err="1">
                <a:ea typeface="+mn-lt"/>
                <a:cs typeface="+mn-lt"/>
              </a:rPr>
              <a:t>automate</a:t>
            </a:r>
            <a:r>
              <a:rPr lang="fi-FI" sz="1400" dirty="0">
                <a:ea typeface="+mn-lt"/>
                <a:cs typeface="+mn-lt"/>
              </a:rPr>
              <a:t> </a:t>
            </a:r>
            <a:r>
              <a:rPr lang="fi-FI" sz="1400" dirty="0" err="1">
                <a:ea typeface="+mn-lt"/>
                <a:cs typeface="+mn-lt"/>
              </a:rPr>
              <a:t>tasks</a:t>
            </a:r>
            <a:r>
              <a:rPr lang="fi-FI" sz="1400" dirty="0">
                <a:ea typeface="+mn-lt"/>
                <a:cs typeface="+mn-lt"/>
              </a:rPr>
              <a:t> </a:t>
            </a:r>
            <a:r>
              <a:rPr lang="fi-FI" sz="1400" dirty="0" err="1">
                <a:ea typeface="+mn-lt"/>
                <a:cs typeface="+mn-lt"/>
              </a:rPr>
              <a:t>that</a:t>
            </a:r>
            <a:r>
              <a:rPr lang="fi-FI" sz="1400" dirty="0">
                <a:ea typeface="+mn-lt"/>
                <a:cs typeface="+mn-lt"/>
              </a:rPr>
              <a:t> </a:t>
            </a:r>
            <a:r>
              <a:rPr lang="fi-FI" sz="1400" dirty="0" err="1">
                <a:ea typeface="+mn-lt"/>
                <a:cs typeface="+mn-lt"/>
              </a:rPr>
              <a:t>were</a:t>
            </a:r>
            <a:r>
              <a:rPr lang="fi-FI" sz="1400" dirty="0">
                <a:ea typeface="+mn-lt"/>
                <a:cs typeface="+mn-lt"/>
              </a:rPr>
              <a:t> </a:t>
            </a:r>
            <a:r>
              <a:rPr lang="fi-FI" sz="1400" dirty="0" err="1">
                <a:ea typeface="+mn-lt"/>
                <a:cs typeface="+mn-lt"/>
              </a:rPr>
              <a:t>previously</a:t>
            </a:r>
            <a:r>
              <a:rPr lang="fi-FI" sz="1400" dirty="0">
                <a:ea typeface="+mn-lt"/>
                <a:cs typeface="+mn-lt"/>
              </a:rPr>
              <a:t> </a:t>
            </a:r>
            <a:r>
              <a:rPr lang="fi-FI" sz="1400" dirty="0" err="1">
                <a:ea typeface="+mn-lt"/>
                <a:cs typeface="+mn-lt"/>
              </a:rPr>
              <a:t>performed</a:t>
            </a:r>
            <a:r>
              <a:rPr lang="fi-FI" sz="1400" dirty="0">
                <a:ea typeface="+mn-lt"/>
                <a:cs typeface="+mn-lt"/>
              </a:rPr>
              <a:t> </a:t>
            </a:r>
            <a:r>
              <a:rPr lang="fi-FI" sz="1400" dirty="0" err="1">
                <a:ea typeface="+mn-lt"/>
                <a:cs typeface="+mn-lt"/>
              </a:rPr>
              <a:t>by</a:t>
            </a:r>
            <a:r>
              <a:rPr lang="fi-FI" sz="1400" dirty="0">
                <a:ea typeface="+mn-lt"/>
                <a:cs typeface="+mn-lt"/>
              </a:rPr>
              <a:t> </a:t>
            </a:r>
            <a:r>
              <a:rPr lang="fi-FI" sz="1400" dirty="0" err="1">
                <a:ea typeface="+mn-lt"/>
                <a:cs typeface="+mn-lt"/>
              </a:rPr>
              <a:t>humans</a:t>
            </a:r>
            <a:endParaRPr lang="fi-FI" dirty="0">
              <a:ea typeface="+mn-lt"/>
              <a:cs typeface="+mn-lt"/>
            </a:endParaRPr>
          </a:p>
        </p:txBody>
      </p:sp>
      <p:sp>
        <p:nvSpPr>
          <p:cNvPr id="4" name="Rectangle: Beveled 4">
            <a:extLst>
              <a:ext uri="{FF2B5EF4-FFF2-40B4-BE49-F238E27FC236}">
                <a16:creationId xmlns:a16="http://schemas.microsoft.com/office/drawing/2014/main" id="{3F126EEB-F046-CB5A-3A2C-215C452AA68B}"/>
              </a:ext>
            </a:extLst>
          </p:cNvPr>
          <p:cNvSpPr/>
          <p:nvPr/>
        </p:nvSpPr>
        <p:spPr>
          <a:xfrm>
            <a:off x="479097" y="5782420"/>
            <a:ext cx="1749538" cy="2977113"/>
          </a:xfrm>
          <a:prstGeom prst="bevel">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600" dirty="0"/>
              <a:t>Political</a:t>
            </a:r>
          </a:p>
        </p:txBody>
      </p:sp>
      <p:sp>
        <p:nvSpPr>
          <p:cNvPr id="6" name="TextBox 6">
            <a:extLst>
              <a:ext uri="{FF2B5EF4-FFF2-40B4-BE49-F238E27FC236}">
                <a16:creationId xmlns:a16="http://schemas.microsoft.com/office/drawing/2014/main" id="{4FF771D8-8BD3-1E0A-7A97-29FE4A53B5A2}"/>
              </a:ext>
            </a:extLst>
          </p:cNvPr>
          <p:cNvSpPr txBox="1"/>
          <p:nvPr/>
        </p:nvSpPr>
        <p:spPr>
          <a:xfrm>
            <a:off x="3522401" y="5824453"/>
            <a:ext cx="287369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i-FI" sz="1400" dirty="0" err="1">
                <a:ea typeface="+mn-lt"/>
                <a:cs typeface="+mn-lt"/>
              </a:rPr>
              <a:t>Government</a:t>
            </a:r>
            <a:r>
              <a:rPr lang="fi-FI" sz="1400" dirty="0">
                <a:ea typeface="+mn-lt"/>
                <a:cs typeface="+mn-lt"/>
              </a:rPr>
              <a:t> </a:t>
            </a:r>
            <a:r>
              <a:rPr lang="fi-FI" sz="1400" dirty="0" err="1">
                <a:ea typeface="+mn-lt"/>
                <a:cs typeface="+mn-lt"/>
              </a:rPr>
              <a:t>approach</a:t>
            </a:r>
            <a:endParaRPr lang="en-US" sz="1400" dirty="0" err="1"/>
          </a:p>
        </p:txBody>
      </p:sp>
      <p:sp>
        <p:nvSpPr>
          <p:cNvPr id="8" name="TextBox 8">
            <a:extLst>
              <a:ext uri="{FF2B5EF4-FFF2-40B4-BE49-F238E27FC236}">
                <a16:creationId xmlns:a16="http://schemas.microsoft.com/office/drawing/2014/main" id="{563ACA2E-5EA5-0836-B252-2459F42B382C}"/>
              </a:ext>
            </a:extLst>
          </p:cNvPr>
          <p:cNvSpPr txBox="1"/>
          <p:nvPr/>
        </p:nvSpPr>
        <p:spPr>
          <a:xfrm>
            <a:off x="3569366" y="6200301"/>
            <a:ext cx="287369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i-FI" sz="1400" dirty="0" err="1">
                <a:ea typeface="+mn-lt"/>
                <a:cs typeface="+mn-lt"/>
              </a:rPr>
              <a:t>Political</a:t>
            </a:r>
            <a:r>
              <a:rPr lang="fi-FI" sz="1400" dirty="0">
                <a:ea typeface="+mn-lt"/>
                <a:cs typeface="+mn-lt"/>
              </a:rPr>
              <a:t> </a:t>
            </a:r>
            <a:r>
              <a:rPr lang="fi-FI" sz="1400" dirty="0" err="1">
                <a:ea typeface="+mn-lt"/>
                <a:cs typeface="+mn-lt"/>
              </a:rPr>
              <a:t>steadiness</a:t>
            </a:r>
            <a:r>
              <a:rPr lang="fi-FI" sz="1400" dirty="0">
                <a:ea typeface="+mn-lt"/>
                <a:cs typeface="+mn-lt"/>
              </a:rPr>
              <a:t> </a:t>
            </a:r>
            <a:r>
              <a:rPr lang="fi-FI" sz="1400" dirty="0" err="1">
                <a:ea typeface="+mn-lt"/>
                <a:cs typeface="+mn-lt"/>
              </a:rPr>
              <a:t>or</a:t>
            </a:r>
            <a:r>
              <a:rPr lang="fi-FI" sz="1400" dirty="0">
                <a:ea typeface="+mn-lt"/>
                <a:cs typeface="+mn-lt"/>
              </a:rPr>
              <a:t> </a:t>
            </a:r>
            <a:r>
              <a:rPr lang="fi-FI" sz="1400" dirty="0" err="1">
                <a:ea typeface="+mn-lt"/>
                <a:cs typeface="+mn-lt"/>
              </a:rPr>
              <a:t>insecurity</a:t>
            </a:r>
            <a:endParaRPr lang="en-US" sz="1400" dirty="0" err="1"/>
          </a:p>
        </p:txBody>
      </p:sp>
      <p:sp>
        <p:nvSpPr>
          <p:cNvPr id="10" name="TextBox 10">
            <a:extLst>
              <a:ext uri="{FF2B5EF4-FFF2-40B4-BE49-F238E27FC236}">
                <a16:creationId xmlns:a16="http://schemas.microsoft.com/office/drawing/2014/main" id="{609521BA-D02A-83FE-F8AE-0B38355A6DFF}"/>
              </a:ext>
            </a:extLst>
          </p:cNvPr>
          <p:cNvSpPr txBox="1"/>
          <p:nvPr/>
        </p:nvSpPr>
        <p:spPr>
          <a:xfrm>
            <a:off x="3586150" y="6564904"/>
            <a:ext cx="287369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i-FI" sz="1400" dirty="0" err="1">
                <a:ea typeface="+mn-lt"/>
                <a:cs typeface="+mn-lt"/>
              </a:rPr>
              <a:t>Corruption</a:t>
            </a:r>
            <a:endParaRPr lang="en-US" sz="1400" dirty="0" err="1"/>
          </a:p>
        </p:txBody>
      </p:sp>
      <p:sp>
        <p:nvSpPr>
          <p:cNvPr id="12" name="TextBox 12">
            <a:extLst>
              <a:ext uri="{FF2B5EF4-FFF2-40B4-BE49-F238E27FC236}">
                <a16:creationId xmlns:a16="http://schemas.microsoft.com/office/drawing/2014/main" id="{E36A40DE-1C29-2B58-3B34-B7202F78C5EC}"/>
              </a:ext>
            </a:extLst>
          </p:cNvPr>
          <p:cNvSpPr txBox="1"/>
          <p:nvPr/>
        </p:nvSpPr>
        <p:spPr>
          <a:xfrm>
            <a:off x="3499465" y="6925491"/>
            <a:ext cx="289662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i-FI" sz="1400" dirty="0">
                <a:ea typeface="+mn-lt"/>
                <a:cs typeface="+mn-lt"/>
              </a:rPr>
              <a:t> Remote </a:t>
            </a:r>
            <a:r>
              <a:rPr lang="fi-FI" sz="1400" dirty="0" err="1">
                <a:ea typeface="+mn-lt"/>
                <a:cs typeface="+mn-lt"/>
              </a:rPr>
              <a:t>exchange</a:t>
            </a:r>
            <a:endParaRPr lang="fi-FI" sz="1400" dirty="0">
              <a:ea typeface="+mn-lt"/>
              <a:cs typeface="+mn-lt"/>
            </a:endParaRPr>
          </a:p>
          <a:p>
            <a:r>
              <a:rPr lang="fi-FI" sz="1400" dirty="0" err="1">
                <a:ea typeface="+mn-lt"/>
                <a:cs typeface="+mn-lt"/>
              </a:rPr>
              <a:t>approach</a:t>
            </a:r>
            <a:endParaRPr lang="en-US" sz="1400" dirty="0" err="1"/>
          </a:p>
        </p:txBody>
      </p:sp>
      <p:sp>
        <p:nvSpPr>
          <p:cNvPr id="14" name="TextBox 14">
            <a:extLst>
              <a:ext uri="{FF2B5EF4-FFF2-40B4-BE49-F238E27FC236}">
                <a16:creationId xmlns:a16="http://schemas.microsoft.com/office/drawing/2014/main" id="{513E5985-2F83-8344-0A18-7042C9249C0D}"/>
              </a:ext>
            </a:extLst>
          </p:cNvPr>
          <p:cNvSpPr txBox="1"/>
          <p:nvPr/>
        </p:nvSpPr>
        <p:spPr>
          <a:xfrm>
            <a:off x="3538860" y="7448778"/>
            <a:ext cx="287369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i-FI" sz="1400" dirty="0" err="1">
                <a:ea typeface="+mn-lt"/>
                <a:cs typeface="+mn-lt"/>
              </a:rPr>
              <a:t>Assess</a:t>
            </a:r>
            <a:r>
              <a:rPr lang="fi-FI" sz="1400" dirty="0">
                <a:ea typeface="+mn-lt"/>
                <a:cs typeface="+mn-lt"/>
              </a:rPr>
              <a:t> </a:t>
            </a:r>
            <a:r>
              <a:rPr lang="fi-FI" sz="1400" dirty="0" err="1">
                <a:ea typeface="+mn-lt"/>
                <a:cs typeface="+mn-lt"/>
              </a:rPr>
              <a:t>approach</a:t>
            </a:r>
            <a:endParaRPr lang="en-US" sz="1400" dirty="0" err="1"/>
          </a:p>
        </p:txBody>
      </p:sp>
      <p:sp>
        <p:nvSpPr>
          <p:cNvPr id="16" name="TextBox 16">
            <a:extLst>
              <a:ext uri="{FF2B5EF4-FFF2-40B4-BE49-F238E27FC236}">
                <a16:creationId xmlns:a16="http://schemas.microsoft.com/office/drawing/2014/main" id="{7F4F72D0-E004-29B4-22CF-2B99BFB091C5}"/>
              </a:ext>
            </a:extLst>
          </p:cNvPr>
          <p:cNvSpPr txBox="1"/>
          <p:nvPr/>
        </p:nvSpPr>
        <p:spPr>
          <a:xfrm>
            <a:off x="3556364" y="7864825"/>
            <a:ext cx="287369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i-FI" sz="1400" dirty="0" err="1"/>
              <a:t>Work</a:t>
            </a:r>
            <a:r>
              <a:rPr lang="fi-FI" sz="1400" dirty="0"/>
              <a:t> </a:t>
            </a:r>
            <a:r>
              <a:rPr lang="fi-FI" sz="1400" dirty="0" err="1"/>
              <a:t>law</a:t>
            </a:r>
            <a:r>
              <a:rPr lang="fi-FI" sz="1400" dirty="0"/>
              <a:t> &amp; Natural </a:t>
            </a:r>
            <a:r>
              <a:rPr lang="fi-FI" sz="1400" dirty="0" err="1"/>
              <a:t>law</a:t>
            </a:r>
            <a:endParaRPr lang="en-US" sz="1400" dirty="0" err="1"/>
          </a:p>
        </p:txBody>
      </p:sp>
      <p:sp>
        <p:nvSpPr>
          <p:cNvPr id="19" name="TextBox 17">
            <a:extLst>
              <a:ext uri="{FF2B5EF4-FFF2-40B4-BE49-F238E27FC236}">
                <a16:creationId xmlns:a16="http://schemas.microsoft.com/office/drawing/2014/main" id="{75D342DA-F6CD-97F2-21FC-CDCBAFD858B6}"/>
              </a:ext>
            </a:extLst>
          </p:cNvPr>
          <p:cNvSpPr txBox="1"/>
          <p:nvPr/>
        </p:nvSpPr>
        <p:spPr>
          <a:xfrm>
            <a:off x="3537688" y="8338049"/>
            <a:ext cx="3206268"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i-FI" sz="1400" dirty="0" err="1">
                <a:ea typeface="+mn-lt"/>
                <a:cs typeface="+mn-lt"/>
              </a:rPr>
              <a:t>Tax</a:t>
            </a:r>
            <a:r>
              <a:rPr lang="fi-FI" sz="1400" dirty="0">
                <a:ea typeface="+mn-lt"/>
                <a:cs typeface="+mn-lt"/>
              </a:rPr>
              <a:t>, </a:t>
            </a:r>
            <a:r>
              <a:rPr lang="fi-FI" sz="1400" dirty="0" err="1">
                <a:ea typeface="+mn-lt"/>
                <a:cs typeface="+mn-lt"/>
              </a:rPr>
              <a:t>Education</a:t>
            </a:r>
            <a:r>
              <a:rPr lang="fi-FI" sz="1400" dirty="0">
                <a:ea typeface="+mn-lt"/>
                <a:cs typeface="+mn-lt"/>
              </a:rPr>
              <a:t>, Healthcare </a:t>
            </a:r>
            <a:r>
              <a:rPr lang="fi-FI" sz="1400" dirty="0" err="1">
                <a:ea typeface="+mn-lt"/>
                <a:cs typeface="+mn-lt"/>
              </a:rPr>
              <a:t>Policy</a:t>
            </a:r>
            <a:endParaRPr lang="en-US" sz="1400" dirty="0" err="1"/>
          </a:p>
        </p:txBody>
      </p:sp>
      <p:cxnSp>
        <p:nvCxnSpPr>
          <p:cNvPr id="24" name="Straight Arrow Connector 19">
            <a:extLst>
              <a:ext uri="{FF2B5EF4-FFF2-40B4-BE49-F238E27FC236}">
                <a16:creationId xmlns:a16="http://schemas.microsoft.com/office/drawing/2014/main" id="{402A34A0-6F1A-6A9E-F48B-A23073AF52F9}"/>
              </a:ext>
            </a:extLst>
          </p:cNvPr>
          <p:cNvCxnSpPr/>
          <p:nvPr/>
        </p:nvCxnSpPr>
        <p:spPr>
          <a:xfrm flipV="1">
            <a:off x="2227982" y="6004341"/>
            <a:ext cx="1359637" cy="72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0">
            <a:extLst>
              <a:ext uri="{FF2B5EF4-FFF2-40B4-BE49-F238E27FC236}">
                <a16:creationId xmlns:a16="http://schemas.microsoft.com/office/drawing/2014/main" id="{624B496E-8883-0C06-C649-AED66215CF05}"/>
              </a:ext>
            </a:extLst>
          </p:cNvPr>
          <p:cNvCxnSpPr>
            <a:cxnSpLocks/>
          </p:cNvCxnSpPr>
          <p:nvPr/>
        </p:nvCxnSpPr>
        <p:spPr>
          <a:xfrm flipV="1">
            <a:off x="2210583" y="6382474"/>
            <a:ext cx="1359637" cy="72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1">
            <a:extLst>
              <a:ext uri="{FF2B5EF4-FFF2-40B4-BE49-F238E27FC236}">
                <a16:creationId xmlns:a16="http://schemas.microsoft.com/office/drawing/2014/main" id="{8CDA7182-C108-21D4-A91E-E83749F340DB}"/>
              </a:ext>
            </a:extLst>
          </p:cNvPr>
          <p:cNvCxnSpPr>
            <a:cxnSpLocks/>
          </p:cNvCxnSpPr>
          <p:nvPr/>
        </p:nvCxnSpPr>
        <p:spPr>
          <a:xfrm flipV="1">
            <a:off x="2212535" y="6745975"/>
            <a:ext cx="1359637" cy="72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2">
            <a:extLst>
              <a:ext uri="{FF2B5EF4-FFF2-40B4-BE49-F238E27FC236}">
                <a16:creationId xmlns:a16="http://schemas.microsoft.com/office/drawing/2014/main" id="{7D6094D3-5F87-49FF-F096-E215B5FC7B98}"/>
              </a:ext>
            </a:extLst>
          </p:cNvPr>
          <p:cNvCxnSpPr>
            <a:cxnSpLocks/>
          </p:cNvCxnSpPr>
          <p:nvPr/>
        </p:nvCxnSpPr>
        <p:spPr>
          <a:xfrm flipV="1">
            <a:off x="2227265" y="7183860"/>
            <a:ext cx="1359637" cy="72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24">
            <a:extLst>
              <a:ext uri="{FF2B5EF4-FFF2-40B4-BE49-F238E27FC236}">
                <a16:creationId xmlns:a16="http://schemas.microsoft.com/office/drawing/2014/main" id="{C5448098-81F2-CC05-4E1C-CFE1E63C6EA6}"/>
              </a:ext>
            </a:extLst>
          </p:cNvPr>
          <p:cNvCxnSpPr>
            <a:cxnSpLocks/>
          </p:cNvCxnSpPr>
          <p:nvPr/>
        </p:nvCxnSpPr>
        <p:spPr>
          <a:xfrm flipV="1">
            <a:off x="2226587" y="7629858"/>
            <a:ext cx="1359637" cy="72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25">
            <a:extLst>
              <a:ext uri="{FF2B5EF4-FFF2-40B4-BE49-F238E27FC236}">
                <a16:creationId xmlns:a16="http://schemas.microsoft.com/office/drawing/2014/main" id="{5571EA4E-6E2D-0403-8777-103000D73265}"/>
              </a:ext>
            </a:extLst>
          </p:cNvPr>
          <p:cNvCxnSpPr>
            <a:cxnSpLocks/>
          </p:cNvCxnSpPr>
          <p:nvPr/>
        </p:nvCxnSpPr>
        <p:spPr>
          <a:xfrm flipV="1">
            <a:off x="2215314" y="8047159"/>
            <a:ext cx="1359637" cy="72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26">
            <a:extLst>
              <a:ext uri="{FF2B5EF4-FFF2-40B4-BE49-F238E27FC236}">
                <a16:creationId xmlns:a16="http://schemas.microsoft.com/office/drawing/2014/main" id="{8E27C81B-347B-D71F-16AD-82CA1E5A34EE}"/>
              </a:ext>
            </a:extLst>
          </p:cNvPr>
          <p:cNvCxnSpPr>
            <a:cxnSpLocks/>
          </p:cNvCxnSpPr>
          <p:nvPr/>
        </p:nvCxnSpPr>
        <p:spPr>
          <a:xfrm flipV="1">
            <a:off x="2226513" y="8484576"/>
            <a:ext cx="1359637" cy="72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68256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BDA579-5A2E-F0F9-B826-08947C53ABE1}"/>
              </a:ext>
            </a:extLst>
          </p:cNvPr>
          <p:cNvSpPr>
            <a:spLocks noGrp="1"/>
          </p:cNvSpPr>
          <p:nvPr>
            <p:ph type="title"/>
          </p:nvPr>
        </p:nvSpPr>
        <p:spPr>
          <a:xfrm>
            <a:off x="1512691" y="1193824"/>
            <a:ext cx="4783455" cy="935692"/>
          </a:xfrm>
        </p:spPr>
        <p:txBody>
          <a:bodyPr>
            <a:normAutofit/>
          </a:bodyPr>
          <a:lstStyle/>
          <a:p>
            <a:r>
              <a:rPr lang="fi-FI" sz="2800" dirty="0" err="1"/>
              <a:t>environmentAL</a:t>
            </a:r>
            <a:r>
              <a:rPr lang="fi-FI" sz="2800" dirty="0"/>
              <a:t> </a:t>
            </a:r>
            <a:endParaRPr lang="en-US" sz="2800" dirty="0"/>
          </a:p>
        </p:txBody>
      </p:sp>
      <p:sp>
        <p:nvSpPr>
          <p:cNvPr id="3" name="Content Placeholder 2">
            <a:extLst>
              <a:ext uri="{FF2B5EF4-FFF2-40B4-BE49-F238E27FC236}">
                <a16:creationId xmlns:a16="http://schemas.microsoft.com/office/drawing/2014/main" id="{039D3D17-8991-E988-8514-132B35027794}"/>
              </a:ext>
            </a:extLst>
          </p:cNvPr>
          <p:cNvSpPr>
            <a:spLocks noGrp="1"/>
          </p:cNvSpPr>
          <p:nvPr>
            <p:ph idx="1"/>
          </p:nvPr>
        </p:nvSpPr>
        <p:spPr>
          <a:xfrm>
            <a:off x="421083" y="2448422"/>
            <a:ext cx="6209303" cy="3106633"/>
          </a:xfrm>
          <a:noFill/>
        </p:spPr>
        <p:txBody>
          <a:bodyPr vert="horz" lIns="91440" tIns="45720" rIns="91440" bIns="45720" rtlCol="0" anchor="t">
            <a:normAutofit/>
          </a:bodyPr>
          <a:lstStyle/>
          <a:p>
            <a:pPr marL="0" indent="0">
              <a:lnSpc>
                <a:spcPct val="150000"/>
              </a:lnSpc>
              <a:buNone/>
            </a:pPr>
            <a:r>
              <a:rPr lang="fi-FI" sz="1400">
                <a:ea typeface="+mn-lt"/>
                <a:cs typeface="+mn-lt"/>
              </a:rPr>
              <a:t>AI </a:t>
            </a:r>
            <a:r>
              <a:rPr lang="fi-FI" sz="1400" dirty="0" err="1">
                <a:ea typeface="+mn-lt"/>
                <a:cs typeface="+mn-lt"/>
              </a:rPr>
              <a:t>has</a:t>
            </a:r>
            <a:r>
              <a:rPr lang="fi-FI" sz="1400" dirty="0">
                <a:ea typeface="+mn-lt"/>
                <a:cs typeface="+mn-lt"/>
              </a:rPr>
              <a:t> </a:t>
            </a:r>
            <a:r>
              <a:rPr lang="fi-FI" sz="1400" err="1">
                <a:ea typeface="+mn-lt"/>
                <a:cs typeface="+mn-lt"/>
              </a:rPr>
              <a:t>the</a:t>
            </a:r>
            <a:r>
              <a:rPr lang="fi-FI" sz="1400">
                <a:ea typeface="+mn-lt"/>
                <a:cs typeface="+mn-lt"/>
              </a:rPr>
              <a:t> </a:t>
            </a:r>
            <a:r>
              <a:rPr lang="fi-FI" sz="1400" err="1">
                <a:ea typeface="+mn-lt"/>
                <a:cs typeface="+mn-lt"/>
              </a:rPr>
              <a:t>potential</a:t>
            </a:r>
            <a:r>
              <a:rPr lang="fi-FI" sz="1400">
                <a:ea typeface="+mn-lt"/>
                <a:cs typeface="+mn-lt"/>
              </a:rPr>
              <a:t> to </a:t>
            </a:r>
            <a:r>
              <a:rPr lang="fi-FI" sz="1400" err="1">
                <a:ea typeface="+mn-lt"/>
                <a:cs typeface="+mn-lt"/>
              </a:rPr>
              <a:t>bring</a:t>
            </a:r>
            <a:r>
              <a:rPr lang="fi-FI" sz="1400">
                <a:ea typeface="+mn-lt"/>
                <a:cs typeface="+mn-lt"/>
              </a:rPr>
              <a:t> </a:t>
            </a:r>
            <a:r>
              <a:rPr lang="fi-FI" sz="1400" err="1">
                <a:ea typeface="+mn-lt"/>
                <a:cs typeface="+mn-lt"/>
              </a:rPr>
              <a:t>significant</a:t>
            </a:r>
            <a:r>
              <a:rPr lang="fi-FI" sz="1400">
                <a:ea typeface="+mn-lt"/>
                <a:cs typeface="+mn-lt"/>
              </a:rPr>
              <a:t> </a:t>
            </a:r>
            <a:r>
              <a:rPr lang="fi-FI" sz="1400" err="1">
                <a:ea typeface="+mn-lt"/>
                <a:cs typeface="+mn-lt"/>
              </a:rPr>
              <a:t>benefits</a:t>
            </a:r>
            <a:r>
              <a:rPr lang="fi-FI" sz="1400">
                <a:ea typeface="+mn-lt"/>
                <a:cs typeface="+mn-lt"/>
              </a:rPr>
              <a:t> to </a:t>
            </a:r>
            <a:r>
              <a:rPr lang="fi-FI" sz="1400" err="1">
                <a:ea typeface="+mn-lt"/>
                <a:cs typeface="+mn-lt"/>
              </a:rPr>
              <a:t>the</a:t>
            </a:r>
            <a:r>
              <a:rPr lang="fi-FI" sz="1400">
                <a:ea typeface="+mn-lt"/>
                <a:cs typeface="+mn-lt"/>
              </a:rPr>
              <a:t> </a:t>
            </a:r>
            <a:r>
              <a:rPr lang="fi-FI" sz="1400" err="1">
                <a:ea typeface="+mn-lt"/>
                <a:cs typeface="+mn-lt"/>
              </a:rPr>
              <a:t>environment</a:t>
            </a:r>
            <a:r>
              <a:rPr lang="fi-FI" sz="1400">
                <a:ea typeface="+mn-lt"/>
                <a:cs typeface="+mn-lt"/>
              </a:rPr>
              <a:t> </a:t>
            </a:r>
            <a:r>
              <a:rPr lang="fi-FI" sz="1400" err="1">
                <a:ea typeface="+mn-lt"/>
                <a:cs typeface="+mn-lt"/>
              </a:rPr>
              <a:t>by</a:t>
            </a:r>
            <a:r>
              <a:rPr lang="fi-FI" sz="1400">
                <a:ea typeface="+mn-lt"/>
                <a:cs typeface="+mn-lt"/>
              </a:rPr>
              <a:t> </a:t>
            </a:r>
            <a:r>
              <a:rPr lang="fi-FI" sz="1400" err="1">
                <a:ea typeface="+mn-lt"/>
                <a:cs typeface="+mn-lt"/>
              </a:rPr>
              <a:t>enabling</a:t>
            </a:r>
            <a:r>
              <a:rPr lang="fi-FI" sz="1400">
                <a:ea typeface="+mn-lt"/>
                <a:cs typeface="+mn-lt"/>
              </a:rPr>
              <a:t> </a:t>
            </a:r>
            <a:r>
              <a:rPr lang="fi-FI" sz="1400" err="1">
                <a:ea typeface="+mn-lt"/>
                <a:cs typeface="+mn-lt"/>
              </a:rPr>
              <a:t>more</a:t>
            </a:r>
            <a:r>
              <a:rPr lang="fi-FI" sz="1400">
                <a:ea typeface="+mn-lt"/>
                <a:cs typeface="+mn-lt"/>
              </a:rPr>
              <a:t> </a:t>
            </a:r>
            <a:r>
              <a:rPr lang="fi-FI" sz="1400" err="1">
                <a:ea typeface="+mn-lt"/>
                <a:cs typeface="+mn-lt"/>
              </a:rPr>
              <a:t>sustainable</a:t>
            </a:r>
            <a:r>
              <a:rPr lang="fi-FI" sz="1400">
                <a:ea typeface="+mn-lt"/>
                <a:cs typeface="+mn-lt"/>
              </a:rPr>
              <a:t> and </a:t>
            </a:r>
            <a:r>
              <a:rPr lang="fi-FI" sz="1400" err="1">
                <a:ea typeface="+mn-lt"/>
                <a:cs typeface="+mn-lt"/>
              </a:rPr>
              <a:t>efficient</a:t>
            </a:r>
            <a:r>
              <a:rPr lang="fi-FI" sz="1400">
                <a:ea typeface="+mn-lt"/>
                <a:cs typeface="+mn-lt"/>
              </a:rPr>
              <a:t> </a:t>
            </a:r>
            <a:r>
              <a:rPr lang="fi-FI" sz="1400" err="1">
                <a:ea typeface="+mn-lt"/>
                <a:cs typeface="+mn-lt"/>
              </a:rPr>
              <a:t>production</a:t>
            </a:r>
            <a:r>
              <a:rPr lang="fi-FI" sz="1400">
                <a:ea typeface="+mn-lt"/>
                <a:cs typeface="+mn-lt"/>
              </a:rPr>
              <a:t> </a:t>
            </a:r>
            <a:r>
              <a:rPr lang="fi-FI" sz="1400" err="1">
                <a:ea typeface="+mn-lt"/>
                <a:cs typeface="+mn-lt"/>
              </a:rPr>
              <a:t>practices</a:t>
            </a:r>
            <a:r>
              <a:rPr lang="fi-FI" sz="1400" dirty="0">
                <a:ea typeface="+mn-lt"/>
                <a:cs typeface="+mn-lt"/>
              </a:rPr>
              <a:t>.</a:t>
            </a:r>
            <a:endParaRPr lang="en-US" sz="1400">
              <a:ea typeface="+mn-lt"/>
              <a:cs typeface="+mn-lt"/>
            </a:endParaRPr>
          </a:p>
          <a:p>
            <a:pPr marL="0" indent="0">
              <a:lnSpc>
                <a:spcPct val="150000"/>
              </a:lnSpc>
              <a:buNone/>
            </a:pPr>
            <a:endParaRPr lang="fi-FI" sz="1400">
              <a:ea typeface="+mn-lt"/>
              <a:cs typeface="+mn-lt"/>
            </a:endParaRPr>
          </a:p>
          <a:p>
            <a:pPr marL="0" indent="0">
              <a:lnSpc>
                <a:spcPct val="150000"/>
              </a:lnSpc>
              <a:buNone/>
            </a:pPr>
            <a:r>
              <a:rPr lang="fi-FI" sz="1400" err="1">
                <a:ea typeface="+mn-lt"/>
                <a:cs typeface="+mn-lt"/>
              </a:rPr>
              <a:t>Examples</a:t>
            </a:r>
            <a:r>
              <a:rPr lang="fi-FI" sz="1400">
                <a:ea typeface="+mn-lt"/>
                <a:cs typeface="+mn-lt"/>
              </a:rPr>
              <a:t>:</a:t>
            </a:r>
          </a:p>
          <a:p>
            <a:pPr marL="0" indent="0">
              <a:lnSpc>
                <a:spcPct val="150000"/>
              </a:lnSpc>
              <a:buNone/>
            </a:pPr>
            <a:r>
              <a:rPr lang="en-US" sz="1400"/>
              <a:t>Fighting climate change with AI </a:t>
            </a:r>
            <a:endParaRPr lang="fi-FI" sz="1400"/>
          </a:p>
          <a:p>
            <a:pPr marL="0" indent="0">
              <a:lnSpc>
                <a:spcPct val="150000"/>
              </a:lnSpc>
              <a:buNone/>
            </a:pPr>
            <a:r>
              <a:rPr lang="en-US" sz="1400"/>
              <a:t>Environmental footprint of AI </a:t>
            </a:r>
          </a:p>
          <a:p>
            <a:pPr marL="0" indent="0">
              <a:lnSpc>
                <a:spcPct val="150000"/>
              </a:lnSpc>
              <a:buNone/>
            </a:pPr>
            <a:r>
              <a:rPr lang="en-US" sz="1400">
                <a:ea typeface="+mn-lt"/>
                <a:cs typeface="+mn-lt"/>
              </a:rPr>
              <a:t>These factors include ecological and environmental aspects such as</a:t>
            </a:r>
            <a:endParaRPr lang="en-US" sz="1400"/>
          </a:p>
          <a:p>
            <a:pPr marL="0" indent="0">
              <a:buNone/>
            </a:pPr>
            <a:endParaRPr lang="fi-FI" sz="1400"/>
          </a:p>
        </p:txBody>
      </p:sp>
      <p:sp>
        <p:nvSpPr>
          <p:cNvPr id="5" name="Rectangle: Beveled 4">
            <a:extLst>
              <a:ext uri="{FF2B5EF4-FFF2-40B4-BE49-F238E27FC236}">
                <a16:creationId xmlns:a16="http://schemas.microsoft.com/office/drawing/2014/main" id="{06578892-3115-D9EB-A8A8-F5944554863D}"/>
              </a:ext>
            </a:extLst>
          </p:cNvPr>
          <p:cNvSpPr/>
          <p:nvPr/>
        </p:nvSpPr>
        <p:spPr>
          <a:xfrm>
            <a:off x="540152" y="5981529"/>
            <a:ext cx="1743570" cy="2216468"/>
          </a:xfrm>
          <a:prstGeom prst="bevel">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600" dirty="0"/>
              <a:t>Environmental</a:t>
            </a:r>
          </a:p>
        </p:txBody>
      </p:sp>
      <p:sp>
        <p:nvSpPr>
          <p:cNvPr id="7" name="TextBox 6">
            <a:extLst>
              <a:ext uri="{FF2B5EF4-FFF2-40B4-BE49-F238E27FC236}">
                <a16:creationId xmlns:a16="http://schemas.microsoft.com/office/drawing/2014/main" id="{24273138-D073-CB78-F709-F17720E024D5}"/>
              </a:ext>
            </a:extLst>
          </p:cNvPr>
          <p:cNvSpPr txBox="1"/>
          <p:nvPr/>
        </p:nvSpPr>
        <p:spPr>
          <a:xfrm>
            <a:off x="3452065" y="6018055"/>
            <a:ext cx="286795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ea typeface="+mn-lt"/>
                <a:cs typeface="+mn-lt"/>
              </a:rPr>
              <a:t>Climate</a:t>
            </a:r>
          </a:p>
        </p:txBody>
      </p:sp>
      <p:sp>
        <p:nvSpPr>
          <p:cNvPr id="9" name="TextBox 8">
            <a:extLst>
              <a:ext uri="{FF2B5EF4-FFF2-40B4-BE49-F238E27FC236}">
                <a16:creationId xmlns:a16="http://schemas.microsoft.com/office/drawing/2014/main" id="{14DB5279-415F-46FF-CB08-0C8BBD480798}"/>
              </a:ext>
            </a:extLst>
          </p:cNvPr>
          <p:cNvSpPr txBox="1"/>
          <p:nvPr/>
        </p:nvSpPr>
        <p:spPr>
          <a:xfrm>
            <a:off x="3427251" y="6375316"/>
            <a:ext cx="303997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ea typeface="+mn-lt"/>
                <a:cs typeface="+mn-lt"/>
              </a:rPr>
              <a:t>Farming and agriculture</a:t>
            </a:r>
          </a:p>
        </p:txBody>
      </p:sp>
      <p:sp>
        <p:nvSpPr>
          <p:cNvPr id="12" name="TextBox 11">
            <a:extLst>
              <a:ext uri="{FF2B5EF4-FFF2-40B4-BE49-F238E27FC236}">
                <a16:creationId xmlns:a16="http://schemas.microsoft.com/office/drawing/2014/main" id="{0CE6E8E6-C6A5-9F83-ACA3-551AE76622B3}"/>
              </a:ext>
            </a:extLst>
          </p:cNvPr>
          <p:cNvSpPr txBox="1"/>
          <p:nvPr/>
        </p:nvSpPr>
        <p:spPr>
          <a:xfrm>
            <a:off x="3486832" y="7168497"/>
            <a:ext cx="2771871"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Tourism</a:t>
            </a:r>
          </a:p>
        </p:txBody>
      </p:sp>
      <p:sp>
        <p:nvSpPr>
          <p:cNvPr id="13" name="TextBox 12">
            <a:extLst>
              <a:ext uri="{FF2B5EF4-FFF2-40B4-BE49-F238E27FC236}">
                <a16:creationId xmlns:a16="http://schemas.microsoft.com/office/drawing/2014/main" id="{6CFE4702-F806-EC55-F8A4-FB8F903BCC15}"/>
              </a:ext>
            </a:extLst>
          </p:cNvPr>
          <p:cNvSpPr txBox="1"/>
          <p:nvPr/>
        </p:nvSpPr>
        <p:spPr>
          <a:xfrm>
            <a:off x="3454175" y="6726029"/>
            <a:ext cx="289416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t>Energy costs</a:t>
            </a:r>
          </a:p>
        </p:txBody>
      </p:sp>
      <p:sp>
        <p:nvSpPr>
          <p:cNvPr id="14" name="TextBox 13">
            <a:extLst>
              <a:ext uri="{FF2B5EF4-FFF2-40B4-BE49-F238E27FC236}">
                <a16:creationId xmlns:a16="http://schemas.microsoft.com/office/drawing/2014/main" id="{050744E7-B4B2-EBDA-20AE-85F11B51B499}"/>
              </a:ext>
            </a:extLst>
          </p:cNvPr>
          <p:cNvSpPr txBox="1"/>
          <p:nvPr/>
        </p:nvSpPr>
        <p:spPr>
          <a:xfrm>
            <a:off x="3480863" y="7547743"/>
            <a:ext cx="278907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Natural Disasters</a:t>
            </a:r>
          </a:p>
        </p:txBody>
      </p:sp>
      <p:cxnSp>
        <p:nvCxnSpPr>
          <p:cNvPr id="16" name="Straight Arrow Connector 15">
            <a:extLst>
              <a:ext uri="{FF2B5EF4-FFF2-40B4-BE49-F238E27FC236}">
                <a16:creationId xmlns:a16="http://schemas.microsoft.com/office/drawing/2014/main" id="{80D6F4F2-E5CD-5227-8BDD-EDB51804023B}"/>
              </a:ext>
            </a:extLst>
          </p:cNvPr>
          <p:cNvCxnSpPr/>
          <p:nvPr/>
        </p:nvCxnSpPr>
        <p:spPr>
          <a:xfrm>
            <a:off x="2295007" y="6145181"/>
            <a:ext cx="1158945" cy="42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15FB62C-B6C2-4439-8052-6ABCFA00E0EB}"/>
              </a:ext>
            </a:extLst>
          </p:cNvPr>
          <p:cNvCxnSpPr/>
          <p:nvPr/>
        </p:nvCxnSpPr>
        <p:spPr>
          <a:xfrm flipV="1">
            <a:off x="2293055" y="6502057"/>
            <a:ext cx="1141743" cy="15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792E4DE2-704A-F33C-9CEE-AAE23668A157}"/>
              </a:ext>
            </a:extLst>
          </p:cNvPr>
          <p:cNvCxnSpPr/>
          <p:nvPr/>
        </p:nvCxnSpPr>
        <p:spPr>
          <a:xfrm flipV="1">
            <a:off x="2288751" y="6942580"/>
            <a:ext cx="1136009" cy="15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A096F3C6-85B5-DBB4-F27B-D947BE8D9148}"/>
              </a:ext>
            </a:extLst>
          </p:cNvPr>
          <p:cNvCxnSpPr/>
          <p:nvPr/>
        </p:nvCxnSpPr>
        <p:spPr>
          <a:xfrm flipV="1">
            <a:off x="2306818" y="7388165"/>
            <a:ext cx="1158945" cy="187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7475FB09-8B2E-C579-4AD0-F7ECCF7231DC}"/>
              </a:ext>
            </a:extLst>
          </p:cNvPr>
          <p:cNvCxnSpPr/>
          <p:nvPr/>
        </p:nvCxnSpPr>
        <p:spPr>
          <a:xfrm flipV="1">
            <a:off x="2300808" y="7698919"/>
            <a:ext cx="1176147" cy="15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3F280716-6A64-CA4A-5928-6F28D0959C5A}"/>
              </a:ext>
            </a:extLst>
          </p:cNvPr>
          <p:cNvCxnSpPr/>
          <p:nvPr/>
        </p:nvCxnSpPr>
        <p:spPr>
          <a:xfrm>
            <a:off x="2299024" y="8068888"/>
            <a:ext cx="1135305" cy="35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5850D090-3A6D-FD29-A3B5-5674980FBB3B}"/>
              </a:ext>
            </a:extLst>
          </p:cNvPr>
          <p:cNvSpPr txBox="1"/>
          <p:nvPr/>
        </p:nvSpPr>
        <p:spPr>
          <a:xfrm>
            <a:off x="3482310" y="7888760"/>
            <a:ext cx="320188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Insurance</a:t>
            </a:r>
          </a:p>
        </p:txBody>
      </p:sp>
    </p:spTree>
    <p:extLst>
      <p:ext uri="{BB962C8B-B14F-4D97-AF65-F5344CB8AC3E}">
        <p14:creationId xmlns:p14="http://schemas.microsoft.com/office/powerpoint/2010/main" val="37599790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Vuokaaviosymboli: Sivujen välinen yhdysviiva 16">
            <a:extLst>
              <a:ext uri="{FF2B5EF4-FFF2-40B4-BE49-F238E27FC236}">
                <a16:creationId xmlns:a16="http://schemas.microsoft.com/office/drawing/2014/main" id="{21C0017B-3BD2-86DB-E8FF-CB4C86D55F0B}"/>
              </a:ext>
            </a:extLst>
          </p:cNvPr>
          <p:cNvSpPr/>
          <p:nvPr/>
        </p:nvSpPr>
        <p:spPr>
          <a:xfrm>
            <a:off x="4495800" y="4084205"/>
            <a:ext cx="1676400" cy="1737590"/>
          </a:xfrm>
          <a:prstGeom prst="flowChartOffpageConnector">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kern="1200">
                <a:solidFill>
                  <a:schemeClr val="bg1"/>
                </a:solidFill>
                <a:effectLst/>
                <a:latin typeface="Century Gothic" panose="020B0502020202020204" pitchFamily="34" charset="0"/>
                <a:ea typeface="+mn-ea"/>
                <a:cs typeface="+mn-cs"/>
              </a:rPr>
              <a:t>“What if AI does all the boring and tedious work for us?”</a:t>
            </a:r>
            <a:endParaRPr lang="fi-FI" sz="1600">
              <a:solidFill>
                <a:schemeClr val="bg1"/>
              </a:solidFill>
              <a:effectLst/>
            </a:endParaRPr>
          </a:p>
        </p:txBody>
      </p:sp>
      <p:sp>
        <p:nvSpPr>
          <p:cNvPr id="16" name="Vuokaaviosymboli: Sivujen välinen yhdysviiva 15">
            <a:extLst>
              <a:ext uri="{FF2B5EF4-FFF2-40B4-BE49-F238E27FC236}">
                <a16:creationId xmlns:a16="http://schemas.microsoft.com/office/drawing/2014/main" id="{C9279EA9-D2D2-0E52-C971-E8B477ED37F0}"/>
              </a:ext>
            </a:extLst>
          </p:cNvPr>
          <p:cNvSpPr/>
          <p:nvPr/>
        </p:nvSpPr>
        <p:spPr>
          <a:xfrm>
            <a:off x="2626360" y="4084205"/>
            <a:ext cx="1676400" cy="1737590"/>
          </a:xfrm>
          <a:prstGeom prst="flowChartOffpageConnector">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fi-FI" sz="1600" kern="1200">
                <a:solidFill>
                  <a:schemeClr val="bg1"/>
                </a:solidFill>
                <a:effectLst/>
                <a:latin typeface="Century Gothic" panose="020B0502020202020204" pitchFamily="34" charset="0"/>
                <a:ea typeface="+mn-ea"/>
                <a:cs typeface="+mn-cs"/>
              </a:rPr>
              <a:t>”</a:t>
            </a:r>
            <a:r>
              <a:rPr lang="fi-FI" sz="1600" kern="1200" err="1">
                <a:solidFill>
                  <a:schemeClr val="bg1"/>
                </a:solidFill>
                <a:effectLst/>
                <a:latin typeface="Century Gothic" panose="020B0502020202020204" pitchFamily="34" charset="0"/>
                <a:ea typeface="+mn-ea"/>
                <a:cs typeface="+mn-cs"/>
              </a:rPr>
              <a:t>What</a:t>
            </a:r>
            <a:r>
              <a:rPr lang="fi-FI" sz="1600" kern="1200">
                <a:solidFill>
                  <a:schemeClr val="bg1"/>
                </a:solidFill>
                <a:effectLst/>
                <a:latin typeface="Century Gothic" panose="020B0502020202020204" pitchFamily="34" charset="0"/>
                <a:ea typeface="+mn-ea"/>
                <a:cs typeface="+mn-cs"/>
              </a:rPr>
              <a:t> </a:t>
            </a:r>
            <a:r>
              <a:rPr lang="fi-FI" sz="1600" kern="1200" err="1">
                <a:solidFill>
                  <a:schemeClr val="bg1"/>
                </a:solidFill>
                <a:effectLst/>
                <a:latin typeface="Century Gothic" panose="020B0502020202020204" pitchFamily="34" charset="0"/>
                <a:ea typeface="+mn-ea"/>
                <a:cs typeface="+mn-cs"/>
              </a:rPr>
              <a:t>if</a:t>
            </a:r>
            <a:r>
              <a:rPr lang="fi-FI" sz="1600" kern="1200">
                <a:solidFill>
                  <a:schemeClr val="bg1"/>
                </a:solidFill>
                <a:effectLst/>
                <a:latin typeface="Century Gothic" panose="020B0502020202020204" pitchFamily="34" charset="0"/>
                <a:ea typeface="+mn-ea"/>
                <a:cs typeface="+mn-cs"/>
              </a:rPr>
              <a:t> </a:t>
            </a:r>
            <a:r>
              <a:rPr lang="fi-FI" sz="1600" kern="1200" err="1">
                <a:solidFill>
                  <a:schemeClr val="bg1"/>
                </a:solidFill>
                <a:effectLst/>
                <a:latin typeface="Century Gothic" panose="020B0502020202020204" pitchFamily="34" charset="0"/>
                <a:ea typeface="+mn-ea"/>
                <a:cs typeface="+mn-cs"/>
              </a:rPr>
              <a:t>everyone</a:t>
            </a:r>
            <a:r>
              <a:rPr lang="fi-FI" sz="1600" kern="1200">
                <a:solidFill>
                  <a:schemeClr val="bg1"/>
                </a:solidFill>
                <a:effectLst/>
                <a:latin typeface="Century Gothic" panose="020B0502020202020204" pitchFamily="34" charset="0"/>
                <a:ea typeface="+mn-ea"/>
                <a:cs typeface="+mn-cs"/>
              </a:rPr>
              <a:t> </a:t>
            </a:r>
            <a:r>
              <a:rPr lang="fi-FI" sz="1600" kern="1200" err="1">
                <a:solidFill>
                  <a:schemeClr val="bg1"/>
                </a:solidFill>
                <a:effectLst/>
                <a:latin typeface="Century Gothic" panose="020B0502020202020204" pitchFamily="34" charset="0"/>
                <a:ea typeface="+mn-ea"/>
                <a:cs typeface="+mn-cs"/>
              </a:rPr>
              <a:t>could</a:t>
            </a:r>
            <a:r>
              <a:rPr lang="fi-FI" sz="1600" kern="1200">
                <a:solidFill>
                  <a:schemeClr val="bg1"/>
                </a:solidFill>
                <a:effectLst/>
                <a:latin typeface="Century Gothic" panose="020B0502020202020204" pitchFamily="34" charset="0"/>
                <a:ea typeface="+mn-ea"/>
                <a:cs typeface="+mn-cs"/>
              </a:rPr>
              <a:t> </a:t>
            </a:r>
            <a:r>
              <a:rPr lang="fi-FI" sz="1600" kern="1200" err="1">
                <a:solidFill>
                  <a:schemeClr val="bg1"/>
                </a:solidFill>
                <a:effectLst/>
                <a:latin typeface="Century Gothic" panose="020B0502020202020204" pitchFamily="34" charset="0"/>
                <a:ea typeface="+mn-ea"/>
                <a:cs typeface="+mn-cs"/>
              </a:rPr>
              <a:t>have</a:t>
            </a:r>
            <a:r>
              <a:rPr lang="fi-FI" sz="1600" kern="1200">
                <a:solidFill>
                  <a:schemeClr val="bg1"/>
                </a:solidFill>
                <a:effectLst/>
                <a:latin typeface="Century Gothic" panose="020B0502020202020204" pitchFamily="34" charset="0"/>
                <a:ea typeface="+mn-ea"/>
                <a:cs typeface="+mn-cs"/>
              </a:rPr>
              <a:t> </a:t>
            </a:r>
            <a:r>
              <a:rPr lang="fi-FI" sz="1600" kern="1200" err="1">
                <a:solidFill>
                  <a:schemeClr val="bg1"/>
                </a:solidFill>
                <a:effectLst/>
                <a:latin typeface="Century Gothic" panose="020B0502020202020204" pitchFamily="34" charset="0"/>
                <a:ea typeface="+mn-ea"/>
                <a:cs typeface="+mn-cs"/>
              </a:rPr>
              <a:t>their</a:t>
            </a:r>
            <a:r>
              <a:rPr lang="fi-FI" sz="1600" kern="1200">
                <a:solidFill>
                  <a:schemeClr val="bg1"/>
                </a:solidFill>
                <a:effectLst/>
                <a:latin typeface="Century Gothic" panose="020B0502020202020204" pitchFamily="34" charset="0"/>
                <a:ea typeface="+mn-ea"/>
                <a:cs typeface="+mn-cs"/>
              </a:rPr>
              <a:t> </a:t>
            </a:r>
            <a:r>
              <a:rPr lang="fi-FI" sz="1600" kern="1200" err="1">
                <a:solidFill>
                  <a:schemeClr val="bg1"/>
                </a:solidFill>
                <a:effectLst/>
                <a:latin typeface="Century Gothic" panose="020B0502020202020204" pitchFamily="34" charset="0"/>
                <a:ea typeface="+mn-ea"/>
                <a:cs typeface="+mn-cs"/>
              </a:rPr>
              <a:t>own</a:t>
            </a:r>
            <a:r>
              <a:rPr lang="fi-FI" sz="1600" kern="1200">
                <a:solidFill>
                  <a:schemeClr val="bg1"/>
                </a:solidFill>
                <a:effectLst/>
                <a:latin typeface="Century Gothic" panose="020B0502020202020204" pitchFamily="34" charset="0"/>
                <a:ea typeface="+mn-ea"/>
                <a:cs typeface="+mn-cs"/>
              </a:rPr>
              <a:t> AI life </a:t>
            </a:r>
            <a:r>
              <a:rPr lang="fi-FI" sz="1600" kern="1200" err="1">
                <a:solidFill>
                  <a:schemeClr val="bg1"/>
                </a:solidFill>
                <a:effectLst/>
                <a:latin typeface="Century Gothic" panose="020B0502020202020204" pitchFamily="34" charset="0"/>
                <a:ea typeface="+mn-ea"/>
                <a:cs typeface="+mn-cs"/>
              </a:rPr>
              <a:t>coach</a:t>
            </a:r>
            <a:r>
              <a:rPr lang="fi-FI" sz="1600" kern="1200">
                <a:solidFill>
                  <a:schemeClr val="bg1"/>
                </a:solidFill>
                <a:effectLst/>
                <a:latin typeface="Century Gothic" panose="020B0502020202020204" pitchFamily="34" charset="0"/>
                <a:ea typeface="+mn-ea"/>
                <a:cs typeface="+mn-cs"/>
              </a:rPr>
              <a:t>?”</a:t>
            </a:r>
            <a:endParaRPr lang="fi-FI" sz="1600">
              <a:solidFill>
                <a:schemeClr val="bg1"/>
              </a:solidFill>
              <a:effectLst/>
            </a:endParaRPr>
          </a:p>
        </p:txBody>
      </p:sp>
      <p:sp>
        <p:nvSpPr>
          <p:cNvPr id="2" name="Otsikko 1">
            <a:extLst>
              <a:ext uri="{FF2B5EF4-FFF2-40B4-BE49-F238E27FC236}">
                <a16:creationId xmlns:a16="http://schemas.microsoft.com/office/drawing/2014/main" id="{867F3029-3295-10D0-3282-465699ACF31B}"/>
              </a:ext>
            </a:extLst>
          </p:cNvPr>
          <p:cNvSpPr>
            <a:spLocks noGrp="1"/>
          </p:cNvSpPr>
          <p:nvPr>
            <p:ph type="ctrTitle"/>
          </p:nvPr>
        </p:nvSpPr>
        <p:spPr>
          <a:xfrm>
            <a:off x="756920" y="372519"/>
            <a:ext cx="5486400" cy="1174437"/>
          </a:xfrm>
        </p:spPr>
        <p:txBody>
          <a:bodyPr>
            <a:normAutofit/>
          </a:bodyPr>
          <a:lstStyle/>
          <a:p>
            <a:pPr algn="r"/>
            <a:r>
              <a:rPr lang="fi-FI" sz="4400" dirty="0" err="1"/>
              <a:t>Future</a:t>
            </a:r>
            <a:r>
              <a:rPr lang="fi-FI" sz="4400" dirty="0"/>
              <a:t> </a:t>
            </a:r>
            <a:r>
              <a:rPr lang="fi-FI" sz="4400" dirty="0" err="1"/>
              <a:t>state</a:t>
            </a:r>
            <a:endParaRPr lang="fi-FI" sz="4400" dirty="0"/>
          </a:p>
        </p:txBody>
      </p:sp>
      <p:sp>
        <p:nvSpPr>
          <p:cNvPr id="3" name="Alaotsikko 2">
            <a:extLst>
              <a:ext uri="{FF2B5EF4-FFF2-40B4-BE49-F238E27FC236}">
                <a16:creationId xmlns:a16="http://schemas.microsoft.com/office/drawing/2014/main" id="{BA99EFD8-876E-8BDC-5050-6BF9DFA3D9B7}"/>
              </a:ext>
            </a:extLst>
          </p:cNvPr>
          <p:cNvSpPr>
            <a:spLocks noGrp="1"/>
          </p:cNvSpPr>
          <p:nvPr>
            <p:ph type="subTitle" idx="1"/>
          </p:nvPr>
        </p:nvSpPr>
        <p:spPr>
          <a:xfrm>
            <a:off x="685800" y="2004122"/>
            <a:ext cx="5486400" cy="1891184"/>
          </a:xfrm>
        </p:spPr>
        <p:txBody>
          <a:bodyPr>
            <a:normAutofit/>
          </a:bodyPr>
          <a:lstStyle/>
          <a:p>
            <a:pPr marL="0" indent="0">
              <a:lnSpc>
                <a:spcPct val="150000"/>
              </a:lnSpc>
              <a:buNone/>
            </a:pPr>
            <a:r>
              <a:rPr lang="fi-FI" sz="1400" dirty="0"/>
              <a:t>In </a:t>
            </a:r>
            <a:r>
              <a:rPr lang="fi-FI" sz="1400" dirty="0" err="1"/>
              <a:t>order</a:t>
            </a:r>
            <a:r>
              <a:rPr lang="fi-FI" sz="1400" dirty="0"/>
              <a:t> to </a:t>
            </a:r>
            <a:r>
              <a:rPr lang="fi-FI" sz="1400" dirty="0" err="1"/>
              <a:t>narrow</a:t>
            </a:r>
            <a:r>
              <a:rPr lang="fi-FI" sz="1400" dirty="0"/>
              <a:t> </a:t>
            </a:r>
            <a:r>
              <a:rPr lang="fi-FI" sz="1400" dirty="0" err="1"/>
              <a:t>down</a:t>
            </a:r>
            <a:r>
              <a:rPr lang="fi-FI" sz="1400" dirty="0"/>
              <a:t> </a:t>
            </a:r>
            <a:r>
              <a:rPr lang="fi-FI" sz="1400" dirty="0" err="1"/>
              <a:t>the</a:t>
            </a:r>
            <a:r>
              <a:rPr lang="fi-FI" sz="1400" dirty="0"/>
              <a:t> </a:t>
            </a:r>
            <a:r>
              <a:rPr lang="fi-FI" sz="1400" dirty="0" err="1"/>
              <a:t>exact</a:t>
            </a:r>
            <a:r>
              <a:rPr lang="fi-FI" sz="1400" dirty="0"/>
              <a:t> </a:t>
            </a:r>
            <a:r>
              <a:rPr lang="fi-FI" sz="1400" dirty="0" err="1"/>
              <a:t>future</a:t>
            </a:r>
            <a:r>
              <a:rPr lang="fi-FI" sz="1400" dirty="0"/>
              <a:t> </a:t>
            </a:r>
            <a:r>
              <a:rPr lang="fi-FI" sz="1400" dirty="0" err="1"/>
              <a:t>state</a:t>
            </a:r>
            <a:r>
              <a:rPr lang="fi-FI" sz="1400" dirty="0"/>
              <a:t> </a:t>
            </a:r>
            <a:r>
              <a:rPr lang="fi-FI" sz="1400" dirty="0" err="1"/>
              <a:t>that</a:t>
            </a:r>
            <a:r>
              <a:rPr lang="fi-FI" sz="1400" dirty="0"/>
              <a:t> </a:t>
            </a:r>
            <a:r>
              <a:rPr lang="fi-FI" sz="1400" dirty="0" err="1"/>
              <a:t>we</a:t>
            </a:r>
            <a:r>
              <a:rPr lang="fi-FI" sz="1400" dirty="0"/>
              <a:t> </a:t>
            </a:r>
            <a:r>
              <a:rPr lang="fi-FI" sz="1400" dirty="0" err="1"/>
              <a:t>would</a:t>
            </a:r>
            <a:r>
              <a:rPr lang="fi-FI" sz="1400" dirty="0"/>
              <a:t> </a:t>
            </a:r>
            <a:r>
              <a:rPr lang="fi-FI" sz="1400" dirty="0" err="1"/>
              <a:t>like</a:t>
            </a:r>
            <a:r>
              <a:rPr lang="fi-FI" sz="1400" dirty="0"/>
              <a:t> to </a:t>
            </a:r>
            <a:r>
              <a:rPr lang="fi-FI" sz="1400" dirty="0" err="1"/>
              <a:t>explore</a:t>
            </a:r>
            <a:r>
              <a:rPr lang="fi-FI" sz="1400" dirty="0"/>
              <a:t> in </a:t>
            </a:r>
            <a:r>
              <a:rPr lang="fi-FI" sz="1400" dirty="0" err="1"/>
              <a:t>our</a:t>
            </a:r>
            <a:r>
              <a:rPr lang="fi-FI" sz="1400" dirty="0"/>
              <a:t> </a:t>
            </a:r>
            <a:r>
              <a:rPr lang="fi-FI" sz="1400" dirty="0" err="1"/>
              <a:t>project</a:t>
            </a:r>
            <a:r>
              <a:rPr lang="fi-FI" sz="1400" dirty="0"/>
              <a:t> </a:t>
            </a:r>
            <a:r>
              <a:rPr lang="fi-FI" sz="1400" dirty="0" err="1"/>
              <a:t>study</a:t>
            </a:r>
            <a:r>
              <a:rPr lang="fi-FI" sz="1400" dirty="0"/>
              <a:t>, </a:t>
            </a:r>
            <a:r>
              <a:rPr lang="fi-FI" sz="1400" dirty="0" err="1"/>
              <a:t>we</a:t>
            </a:r>
            <a:r>
              <a:rPr lang="fi-FI" sz="1400" dirty="0"/>
              <a:t> </a:t>
            </a:r>
            <a:r>
              <a:rPr lang="fi-FI" sz="1400" dirty="0" err="1"/>
              <a:t>asked</a:t>
            </a:r>
            <a:r>
              <a:rPr lang="fi-FI" sz="1400" dirty="0"/>
              <a:t> some </a:t>
            </a:r>
            <a:r>
              <a:rPr lang="fi-FI" sz="1400" dirty="0" err="1"/>
              <a:t>pretty</a:t>
            </a:r>
            <a:r>
              <a:rPr lang="fi-FI" sz="1400" dirty="0"/>
              <a:t> </a:t>
            </a:r>
            <a:r>
              <a:rPr lang="fi-FI" sz="1400" dirty="0" err="1"/>
              <a:t>bold</a:t>
            </a:r>
            <a:r>
              <a:rPr lang="fi-FI" sz="1400" dirty="0"/>
              <a:t> ”</a:t>
            </a:r>
            <a:r>
              <a:rPr lang="fi-FI" sz="1400" dirty="0" err="1"/>
              <a:t>What</a:t>
            </a:r>
            <a:r>
              <a:rPr lang="fi-FI" sz="1400" dirty="0"/>
              <a:t> </a:t>
            </a:r>
            <a:r>
              <a:rPr lang="fi-FI" sz="1400" dirty="0" err="1"/>
              <a:t>if</a:t>
            </a:r>
            <a:r>
              <a:rPr lang="fi-FI" sz="1400" dirty="0"/>
              <a:t>…” –</a:t>
            </a:r>
            <a:r>
              <a:rPr lang="fi-FI" sz="1400" dirty="0" err="1"/>
              <a:t>questions</a:t>
            </a:r>
            <a:r>
              <a:rPr lang="fi-FI" sz="1400" dirty="0"/>
              <a:t>. </a:t>
            </a:r>
            <a:r>
              <a:rPr lang="fi-FI" sz="1400" dirty="0" err="1"/>
              <a:t>Our</a:t>
            </a:r>
            <a:r>
              <a:rPr lang="fi-FI" sz="1400" dirty="0"/>
              <a:t> </a:t>
            </a:r>
            <a:r>
              <a:rPr lang="fi-FI" sz="1400" dirty="0" err="1"/>
              <a:t>goal</a:t>
            </a:r>
            <a:r>
              <a:rPr lang="fi-FI" sz="1400" dirty="0"/>
              <a:t> </a:t>
            </a:r>
            <a:r>
              <a:rPr lang="fi-FI" sz="1400" dirty="0" err="1"/>
              <a:t>was</a:t>
            </a:r>
            <a:r>
              <a:rPr lang="fi-FI" sz="1400" dirty="0"/>
              <a:t> to </a:t>
            </a:r>
            <a:r>
              <a:rPr lang="fi-FI" sz="1400" dirty="0" err="1"/>
              <a:t>aim</a:t>
            </a:r>
            <a:r>
              <a:rPr lang="fi-FI" sz="1400" dirty="0"/>
              <a:t> for a </a:t>
            </a:r>
            <a:r>
              <a:rPr lang="fi-FI" sz="1400" dirty="0" err="1"/>
              <a:t>positive</a:t>
            </a:r>
            <a:r>
              <a:rPr lang="fi-FI" sz="1400" dirty="0"/>
              <a:t> </a:t>
            </a:r>
            <a:r>
              <a:rPr lang="fi-FI" sz="1400" dirty="0" err="1"/>
              <a:t>outcome</a:t>
            </a:r>
            <a:r>
              <a:rPr lang="fi-FI" sz="1400" dirty="0"/>
              <a:t>, </a:t>
            </a:r>
            <a:r>
              <a:rPr lang="fi-FI" sz="1400" dirty="0" err="1"/>
              <a:t>although</a:t>
            </a:r>
            <a:r>
              <a:rPr lang="fi-FI" sz="1400" dirty="0"/>
              <a:t> some of </a:t>
            </a:r>
            <a:r>
              <a:rPr lang="fi-FI" sz="1400" dirty="0" err="1"/>
              <a:t>the</a:t>
            </a:r>
            <a:r>
              <a:rPr lang="fi-FI" sz="1400" dirty="0"/>
              <a:t> </a:t>
            </a:r>
            <a:r>
              <a:rPr lang="fi-FI" sz="1400" dirty="0" err="1"/>
              <a:t>questions</a:t>
            </a:r>
            <a:r>
              <a:rPr lang="fi-FI" sz="1400" dirty="0"/>
              <a:t> </a:t>
            </a:r>
            <a:r>
              <a:rPr lang="fi-FI" sz="1400" dirty="0" err="1"/>
              <a:t>were</a:t>
            </a:r>
            <a:r>
              <a:rPr lang="fi-FI" sz="1400" dirty="0"/>
              <a:t> on </a:t>
            </a:r>
            <a:r>
              <a:rPr lang="fi-FI" sz="1400" dirty="0" err="1"/>
              <a:t>the</a:t>
            </a:r>
            <a:r>
              <a:rPr lang="fi-FI" sz="1400" dirty="0"/>
              <a:t> </a:t>
            </a:r>
            <a:r>
              <a:rPr lang="fi-FI" sz="1400" dirty="0" err="1"/>
              <a:t>line</a:t>
            </a:r>
            <a:r>
              <a:rPr lang="fi-FI" sz="1400" dirty="0"/>
              <a:t> of ”</a:t>
            </a:r>
            <a:r>
              <a:rPr lang="fi-FI" sz="1400" dirty="0" err="1"/>
              <a:t>What</a:t>
            </a:r>
            <a:r>
              <a:rPr lang="fi-FI" sz="1400" dirty="0"/>
              <a:t> </a:t>
            </a:r>
            <a:r>
              <a:rPr lang="fi-FI" sz="1400" dirty="0" err="1"/>
              <a:t>if</a:t>
            </a:r>
            <a:r>
              <a:rPr lang="fi-FI" sz="1400" dirty="0"/>
              <a:t> AI </a:t>
            </a:r>
            <a:r>
              <a:rPr lang="fi-FI" sz="1400" dirty="0" err="1"/>
              <a:t>takes</a:t>
            </a:r>
            <a:r>
              <a:rPr lang="fi-FI" sz="1400" dirty="0"/>
              <a:t> </a:t>
            </a:r>
            <a:r>
              <a:rPr lang="fi-FI" sz="1400" dirty="0" err="1"/>
              <a:t>over</a:t>
            </a:r>
            <a:r>
              <a:rPr lang="fi-FI" sz="1400" dirty="0"/>
              <a:t> </a:t>
            </a:r>
            <a:r>
              <a:rPr lang="fi-FI" sz="1400" dirty="0" err="1"/>
              <a:t>the</a:t>
            </a:r>
            <a:r>
              <a:rPr lang="fi-FI" sz="1400" dirty="0"/>
              <a:t> </a:t>
            </a:r>
            <a:r>
              <a:rPr lang="fi-FI" sz="1400" dirty="0" err="1"/>
              <a:t>world</a:t>
            </a:r>
            <a:r>
              <a:rPr lang="fi-FI" sz="1400" dirty="0"/>
              <a:t>?”.</a:t>
            </a:r>
          </a:p>
          <a:p>
            <a:pPr marL="0" indent="0">
              <a:lnSpc>
                <a:spcPct val="150000"/>
              </a:lnSpc>
              <a:buNone/>
            </a:pPr>
            <a:endParaRPr lang="fi-FI" sz="1400" dirty="0"/>
          </a:p>
        </p:txBody>
      </p:sp>
      <p:sp>
        <p:nvSpPr>
          <p:cNvPr id="5" name="Alaotsikko 2">
            <a:extLst>
              <a:ext uri="{FF2B5EF4-FFF2-40B4-BE49-F238E27FC236}">
                <a16:creationId xmlns:a16="http://schemas.microsoft.com/office/drawing/2014/main" id="{CD461885-5C4A-805B-23C1-1680CF3EEF41}"/>
              </a:ext>
            </a:extLst>
          </p:cNvPr>
          <p:cNvSpPr txBox="1">
            <a:spLocks/>
          </p:cNvSpPr>
          <p:nvPr/>
        </p:nvSpPr>
        <p:spPr>
          <a:xfrm>
            <a:off x="685800" y="6010695"/>
            <a:ext cx="5486400" cy="223926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65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9pPr>
          </a:lstStyle>
          <a:p>
            <a:pPr marL="0" indent="0" algn="l" rtl="0" eaLnBrk="1" latinLnBrk="0" hangingPunct="1">
              <a:lnSpc>
                <a:spcPct val="150000"/>
              </a:lnSpc>
              <a:spcBef>
                <a:spcPts val="750"/>
              </a:spcBef>
              <a:spcAft>
                <a:spcPts val="0"/>
              </a:spcAft>
              <a:buNone/>
            </a:pPr>
            <a:r>
              <a:rPr lang="fi-FI" sz="1400" kern="1200" dirty="0" err="1">
                <a:solidFill>
                  <a:srgbClr val="FFFFFF"/>
                </a:solidFill>
                <a:effectLst/>
                <a:latin typeface="Century Gothic" panose="020B0502020202020204" pitchFamily="34" charset="0"/>
                <a:ea typeface="+mn-ea"/>
                <a:cs typeface="+mn-cs"/>
              </a:rPr>
              <a:t>We</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held</a:t>
            </a:r>
            <a:r>
              <a:rPr lang="fi-FI" sz="1400" kern="1200" dirty="0">
                <a:solidFill>
                  <a:srgbClr val="FFFFFF"/>
                </a:solidFill>
                <a:effectLst/>
                <a:latin typeface="Century Gothic" panose="020B0502020202020204" pitchFamily="34" charset="0"/>
                <a:ea typeface="+mn-ea"/>
                <a:cs typeface="+mn-cs"/>
              </a:rPr>
              <a:t> on to </a:t>
            </a:r>
            <a:r>
              <a:rPr lang="fi-FI" sz="1400" kern="1200" dirty="0" err="1">
                <a:solidFill>
                  <a:srgbClr val="FFFFFF"/>
                </a:solidFill>
                <a:effectLst/>
                <a:latin typeface="Century Gothic" panose="020B0502020202020204" pitchFamily="34" charset="0"/>
                <a:ea typeface="+mn-ea"/>
                <a:cs typeface="+mn-cs"/>
              </a:rPr>
              <a:t>the</a:t>
            </a:r>
            <a:r>
              <a:rPr lang="fi-FI" sz="1400" kern="1200" dirty="0">
                <a:solidFill>
                  <a:srgbClr val="FFFFFF"/>
                </a:solidFill>
                <a:effectLst/>
                <a:latin typeface="Century Gothic" panose="020B0502020202020204" pitchFamily="34" charset="0"/>
                <a:ea typeface="+mn-ea"/>
                <a:cs typeface="+mn-cs"/>
              </a:rPr>
              <a:t> idea of AI </a:t>
            </a:r>
            <a:r>
              <a:rPr lang="fi-FI" sz="1400" kern="1200" dirty="0" err="1">
                <a:solidFill>
                  <a:srgbClr val="FFFFFF"/>
                </a:solidFill>
                <a:effectLst/>
                <a:latin typeface="Century Gothic" panose="020B0502020202020204" pitchFamily="34" charset="0"/>
                <a:ea typeface="+mn-ea"/>
                <a:cs typeface="+mn-cs"/>
              </a:rPr>
              <a:t>being</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able</a:t>
            </a:r>
            <a:r>
              <a:rPr lang="fi-FI" sz="1400" kern="1200" dirty="0">
                <a:solidFill>
                  <a:srgbClr val="FFFFFF"/>
                </a:solidFill>
                <a:effectLst/>
                <a:latin typeface="Century Gothic" panose="020B0502020202020204" pitchFamily="34" charset="0"/>
                <a:ea typeface="+mn-ea"/>
                <a:cs typeface="+mn-cs"/>
              </a:rPr>
              <a:t> to </a:t>
            </a:r>
            <a:r>
              <a:rPr lang="fi-FI" sz="1400" kern="1200" dirty="0" err="1">
                <a:solidFill>
                  <a:srgbClr val="FFFFFF"/>
                </a:solidFill>
                <a:effectLst/>
                <a:latin typeface="Century Gothic" panose="020B0502020202020204" pitchFamily="34" charset="0"/>
                <a:ea typeface="+mn-ea"/>
                <a:cs typeface="+mn-cs"/>
              </a:rPr>
              <a:t>coach</a:t>
            </a:r>
            <a:r>
              <a:rPr lang="fi-FI" sz="1400" kern="1200" dirty="0">
                <a:solidFill>
                  <a:srgbClr val="FFFFFF"/>
                </a:solidFill>
                <a:effectLst/>
                <a:latin typeface="Century Gothic" panose="020B0502020202020204" pitchFamily="34" charset="0"/>
                <a:ea typeface="+mn-ea"/>
                <a:cs typeface="+mn-cs"/>
              </a:rPr>
              <a:t> us </a:t>
            </a:r>
            <a:r>
              <a:rPr lang="fi-FI" sz="1400" kern="1200" dirty="0" err="1">
                <a:solidFill>
                  <a:srgbClr val="FFFFFF"/>
                </a:solidFill>
                <a:effectLst/>
                <a:latin typeface="Century Gothic" panose="020B0502020202020204" pitchFamily="34" charset="0"/>
                <a:ea typeface="+mn-ea"/>
                <a:cs typeface="+mn-cs"/>
              </a:rPr>
              <a:t>through</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our</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everyday</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lives</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making</a:t>
            </a:r>
            <a:r>
              <a:rPr lang="fi-FI" sz="1400" kern="1200" dirty="0">
                <a:solidFill>
                  <a:srgbClr val="FFFFFF"/>
                </a:solidFill>
                <a:effectLst/>
                <a:latin typeface="Century Gothic" panose="020B0502020202020204" pitchFamily="34" charset="0"/>
                <a:ea typeface="+mn-ea"/>
                <a:cs typeface="+mn-cs"/>
              </a:rPr>
              <a:t> it </a:t>
            </a:r>
            <a:r>
              <a:rPr lang="fi-FI" sz="1400" kern="1200" dirty="0" err="1">
                <a:solidFill>
                  <a:srgbClr val="FFFFFF"/>
                </a:solidFill>
                <a:effectLst/>
                <a:latin typeface="Century Gothic" panose="020B0502020202020204" pitchFamily="34" charset="0"/>
                <a:ea typeface="+mn-ea"/>
                <a:cs typeface="+mn-cs"/>
              </a:rPr>
              <a:t>easier</a:t>
            </a:r>
            <a:r>
              <a:rPr lang="fi-FI" sz="1400" kern="1200" dirty="0">
                <a:solidFill>
                  <a:srgbClr val="FFFFFF"/>
                </a:solidFill>
                <a:effectLst/>
                <a:latin typeface="Century Gothic" panose="020B0502020202020204" pitchFamily="34" charset="0"/>
                <a:ea typeface="+mn-ea"/>
                <a:cs typeface="+mn-cs"/>
              </a:rPr>
              <a:t> for us to </a:t>
            </a:r>
            <a:r>
              <a:rPr lang="fi-FI" sz="1400" kern="1200" dirty="0" err="1">
                <a:solidFill>
                  <a:srgbClr val="FFFFFF"/>
                </a:solidFill>
                <a:effectLst/>
                <a:latin typeface="Century Gothic" panose="020B0502020202020204" pitchFamily="34" charset="0"/>
                <a:ea typeface="+mn-ea"/>
                <a:cs typeface="+mn-cs"/>
              </a:rPr>
              <a:t>make</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wise</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decisions</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based</a:t>
            </a:r>
            <a:r>
              <a:rPr lang="fi-FI" sz="1400" kern="1200" dirty="0">
                <a:solidFill>
                  <a:srgbClr val="FFFFFF"/>
                </a:solidFill>
                <a:effectLst/>
                <a:latin typeface="Century Gothic" panose="020B0502020202020204" pitchFamily="34" charset="0"/>
                <a:ea typeface="+mn-ea"/>
                <a:cs typeface="+mn-cs"/>
              </a:rPr>
              <a:t> on </a:t>
            </a:r>
            <a:r>
              <a:rPr lang="fi-FI" sz="1400" kern="1200" dirty="0" err="1">
                <a:solidFill>
                  <a:srgbClr val="FFFFFF"/>
                </a:solidFill>
                <a:effectLst/>
                <a:latin typeface="Century Gothic" panose="020B0502020202020204" pitchFamily="34" charset="0"/>
                <a:ea typeface="+mn-ea"/>
                <a:cs typeface="+mn-cs"/>
              </a:rPr>
              <a:t>our</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needs</a:t>
            </a:r>
            <a:r>
              <a:rPr lang="fi-FI" sz="1400" kern="1200" dirty="0">
                <a:solidFill>
                  <a:srgbClr val="FFFFFF"/>
                </a:solidFill>
                <a:effectLst/>
                <a:latin typeface="Century Gothic" panose="020B0502020202020204" pitchFamily="34" charset="0"/>
                <a:ea typeface="+mn-ea"/>
                <a:cs typeface="+mn-cs"/>
              </a:rPr>
              <a:t> and </a:t>
            </a:r>
            <a:r>
              <a:rPr lang="fi-FI" sz="1400" kern="1200" dirty="0" err="1">
                <a:solidFill>
                  <a:srgbClr val="FFFFFF"/>
                </a:solidFill>
                <a:effectLst/>
                <a:latin typeface="Century Gothic" panose="020B0502020202020204" pitchFamily="34" charset="0"/>
                <a:ea typeface="+mn-ea"/>
                <a:cs typeface="+mn-cs"/>
              </a:rPr>
              <a:t>wants</a:t>
            </a:r>
            <a:r>
              <a:rPr lang="fi-FI" sz="1400" kern="1200" dirty="0">
                <a:solidFill>
                  <a:srgbClr val="FFFFFF"/>
                </a:solidFill>
                <a:effectLst/>
                <a:latin typeface="Century Gothic" panose="020B0502020202020204" pitchFamily="34" charset="0"/>
                <a:ea typeface="+mn-ea"/>
                <a:cs typeface="+mn-cs"/>
              </a:rPr>
              <a:t>, and </a:t>
            </a:r>
            <a:r>
              <a:rPr lang="fi-FI" sz="1400" kern="1200" dirty="0" err="1">
                <a:solidFill>
                  <a:srgbClr val="FFFFFF"/>
                </a:solidFill>
                <a:effectLst/>
                <a:latin typeface="Century Gothic" panose="020B0502020202020204" pitchFamily="34" charset="0"/>
                <a:ea typeface="+mn-ea"/>
                <a:cs typeface="+mn-cs"/>
              </a:rPr>
              <a:t>also</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taking</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care</a:t>
            </a:r>
            <a:r>
              <a:rPr lang="fi-FI" sz="1400" kern="1200" dirty="0">
                <a:solidFill>
                  <a:srgbClr val="FFFFFF"/>
                </a:solidFill>
                <a:effectLst/>
                <a:latin typeface="Century Gothic" panose="020B0502020202020204" pitchFamily="34" charset="0"/>
                <a:ea typeface="+mn-ea"/>
                <a:cs typeface="+mn-cs"/>
              </a:rPr>
              <a:t> of some of </a:t>
            </a:r>
            <a:r>
              <a:rPr lang="fi-FI" sz="1400" kern="1200" dirty="0" err="1">
                <a:solidFill>
                  <a:srgbClr val="FFFFFF"/>
                </a:solidFill>
                <a:effectLst/>
                <a:latin typeface="Century Gothic" panose="020B0502020202020204" pitchFamily="34" charset="0"/>
                <a:ea typeface="+mn-ea"/>
                <a:cs typeface="+mn-cs"/>
              </a:rPr>
              <a:t>the</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tedious</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tasks</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so</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that</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we</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would</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be</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able</a:t>
            </a:r>
            <a:r>
              <a:rPr lang="fi-FI" sz="1400" kern="1200" dirty="0">
                <a:solidFill>
                  <a:srgbClr val="FFFFFF"/>
                </a:solidFill>
                <a:effectLst/>
                <a:latin typeface="Century Gothic" panose="020B0502020202020204" pitchFamily="34" charset="0"/>
                <a:ea typeface="+mn-ea"/>
                <a:cs typeface="+mn-cs"/>
              </a:rPr>
              <a:t> to </a:t>
            </a:r>
            <a:r>
              <a:rPr lang="fi-FI" sz="1400" kern="1200" dirty="0" err="1">
                <a:solidFill>
                  <a:srgbClr val="FFFFFF"/>
                </a:solidFill>
                <a:effectLst/>
                <a:latin typeface="Century Gothic" panose="020B0502020202020204" pitchFamily="34" charset="0"/>
                <a:ea typeface="+mn-ea"/>
                <a:cs typeface="+mn-cs"/>
              </a:rPr>
              <a:t>focus</a:t>
            </a:r>
            <a:r>
              <a:rPr lang="fi-FI" sz="1400" kern="1200" dirty="0">
                <a:solidFill>
                  <a:srgbClr val="FFFFFF"/>
                </a:solidFill>
                <a:effectLst/>
                <a:latin typeface="Century Gothic" panose="020B0502020202020204" pitchFamily="34" charset="0"/>
                <a:ea typeface="+mn-ea"/>
                <a:cs typeface="+mn-cs"/>
              </a:rPr>
              <a:t> on </a:t>
            </a:r>
            <a:r>
              <a:rPr lang="fi-FI" sz="1400" kern="1200" dirty="0" err="1">
                <a:solidFill>
                  <a:srgbClr val="FFFFFF"/>
                </a:solidFill>
                <a:effectLst/>
                <a:latin typeface="Century Gothic" panose="020B0502020202020204" pitchFamily="34" charset="0"/>
                <a:ea typeface="+mn-ea"/>
                <a:cs typeface="+mn-cs"/>
              </a:rPr>
              <a:t>the</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more</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important</a:t>
            </a:r>
            <a:r>
              <a:rPr lang="fi-FI" sz="1400" kern="1200" dirty="0">
                <a:solidFill>
                  <a:srgbClr val="FFFFFF"/>
                </a:solidFill>
                <a:effectLst/>
                <a:latin typeface="Century Gothic" panose="020B0502020202020204" pitchFamily="34" charset="0"/>
                <a:ea typeface="+mn-ea"/>
                <a:cs typeface="+mn-cs"/>
              </a:rPr>
              <a:t> </a:t>
            </a:r>
            <a:r>
              <a:rPr lang="fi-FI" sz="1400" kern="1200" dirty="0" err="1">
                <a:solidFill>
                  <a:srgbClr val="FFFFFF"/>
                </a:solidFill>
                <a:effectLst/>
                <a:latin typeface="Century Gothic" panose="020B0502020202020204" pitchFamily="34" charset="0"/>
                <a:ea typeface="+mn-ea"/>
                <a:cs typeface="+mn-cs"/>
              </a:rPr>
              <a:t>things</a:t>
            </a:r>
            <a:r>
              <a:rPr lang="fi-FI" sz="1400" kern="1200" dirty="0">
                <a:solidFill>
                  <a:srgbClr val="FFFFFF"/>
                </a:solidFill>
                <a:effectLst/>
                <a:latin typeface="Century Gothic" panose="020B0502020202020204" pitchFamily="34" charset="0"/>
                <a:ea typeface="+mn-ea"/>
                <a:cs typeface="+mn-cs"/>
              </a:rPr>
              <a:t>.</a:t>
            </a:r>
            <a:endParaRPr lang="fi-FI" sz="1400" dirty="0">
              <a:effectLst/>
            </a:endParaRPr>
          </a:p>
          <a:p>
            <a:pPr marL="0" indent="0">
              <a:buNone/>
            </a:pPr>
            <a:endParaRPr lang="fi-FI" sz="1400" dirty="0"/>
          </a:p>
        </p:txBody>
      </p:sp>
      <p:sp>
        <p:nvSpPr>
          <p:cNvPr id="15" name="Vuokaaviosymboli: Sivujen välinen yhdysviiva 14">
            <a:extLst>
              <a:ext uri="{FF2B5EF4-FFF2-40B4-BE49-F238E27FC236}">
                <a16:creationId xmlns:a16="http://schemas.microsoft.com/office/drawing/2014/main" id="{6B7E90C8-C3D4-5E32-556C-6C77E10B6CEA}"/>
              </a:ext>
            </a:extLst>
          </p:cNvPr>
          <p:cNvSpPr/>
          <p:nvPr/>
        </p:nvSpPr>
        <p:spPr>
          <a:xfrm>
            <a:off x="756920" y="4084205"/>
            <a:ext cx="1676400" cy="1737590"/>
          </a:xfrm>
          <a:prstGeom prst="flowChartOffpageConnector">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fi-FI" sz="1600" dirty="0" err="1">
                <a:solidFill>
                  <a:schemeClr val="bg1"/>
                </a:solidFill>
              </a:rPr>
              <a:t>What</a:t>
            </a:r>
            <a:r>
              <a:rPr lang="fi-FI" sz="1600" dirty="0">
                <a:solidFill>
                  <a:schemeClr val="bg1"/>
                </a:solidFill>
              </a:rPr>
              <a:t> </a:t>
            </a:r>
            <a:r>
              <a:rPr lang="fi-FI" sz="1600" dirty="0" err="1">
                <a:solidFill>
                  <a:schemeClr val="bg1"/>
                </a:solidFill>
              </a:rPr>
              <a:t>if</a:t>
            </a:r>
            <a:r>
              <a:rPr lang="fi-FI" sz="1600" dirty="0">
                <a:solidFill>
                  <a:schemeClr val="bg1"/>
                </a:solidFill>
              </a:rPr>
              <a:t> </a:t>
            </a:r>
            <a:r>
              <a:rPr lang="fi-FI" sz="1600" dirty="0" err="1">
                <a:solidFill>
                  <a:schemeClr val="bg1"/>
                </a:solidFill>
              </a:rPr>
              <a:t>you</a:t>
            </a:r>
            <a:r>
              <a:rPr lang="fi-FI" sz="1600" dirty="0">
                <a:solidFill>
                  <a:schemeClr val="bg1"/>
                </a:solidFill>
              </a:rPr>
              <a:t> </a:t>
            </a:r>
            <a:r>
              <a:rPr lang="fi-FI" sz="1600" dirty="0" err="1">
                <a:solidFill>
                  <a:schemeClr val="bg1"/>
                </a:solidFill>
              </a:rPr>
              <a:t>could</a:t>
            </a:r>
            <a:r>
              <a:rPr lang="fi-FI" sz="1600" dirty="0">
                <a:solidFill>
                  <a:schemeClr val="bg1"/>
                </a:solidFill>
              </a:rPr>
              <a:t> </a:t>
            </a:r>
            <a:r>
              <a:rPr lang="fi-FI" sz="1600" dirty="0" err="1">
                <a:solidFill>
                  <a:schemeClr val="bg1"/>
                </a:solidFill>
              </a:rPr>
              <a:t>make</a:t>
            </a:r>
            <a:r>
              <a:rPr lang="fi-FI" sz="1600" dirty="0">
                <a:solidFill>
                  <a:schemeClr val="bg1"/>
                </a:solidFill>
              </a:rPr>
              <a:t> an AI </a:t>
            </a:r>
            <a:r>
              <a:rPr lang="fi-FI" sz="1600" dirty="0" err="1">
                <a:solidFill>
                  <a:schemeClr val="bg1"/>
                </a:solidFill>
              </a:rPr>
              <a:t>model</a:t>
            </a:r>
            <a:r>
              <a:rPr lang="fi-FI" sz="1600" dirty="0">
                <a:solidFill>
                  <a:schemeClr val="bg1"/>
                </a:solidFill>
              </a:rPr>
              <a:t> </a:t>
            </a:r>
            <a:r>
              <a:rPr lang="fi-FI" sz="1600" dirty="0" err="1">
                <a:solidFill>
                  <a:schemeClr val="bg1"/>
                </a:solidFill>
              </a:rPr>
              <a:t>yourself</a:t>
            </a:r>
            <a:r>
              <a:rPr lang="fi-FI" sz="1600" dirty="0">
                <a:solidFill>
                  <a:schemeClr val="bg1"/>
                </a:solidFill>
              </a:rPr>
              <a:t> </a:t>
            </a:r>
            <a:r>
              <a:rPr lang="fi-FI" sz="1600" dirty="0" err="1">
                <a:solidFill>
                  <a:schemeClr val="bg1"/>
                </a:solidFill>
              </a:rPr>
              <a:t>easily</a:t>
            </a:r>
            <a:r>
              <a:rPr lang="fi-FI" sz="1600" dirty="0">
                <a:solidFill>
                  <a:schemeClr val="bg1"/>
                </a:solidFill>
              </a:rPr>
              <a:t>?</a:t>
            </a:r>
          </a:p>
        </p:txBody>
      </p:sp>
    </p:spTree>
    <p:extLst>
      <p:ext uri="{BB962C8B-B14F-4D97-AF65-F5344CB8AC3E}">
        <p14:creationId xmlns:p14="http://schemas.microsoft.com/office/powerpoint/2010/main" val="6480271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Kuva 4" descr="Abstrakti tausta, jossa on yhdistettyjä sinisiä viivoja">
            <a:extLst>
              <a:ext uri="{FF2B5EF4-FFF2-40B4-BE49-F238E27FC236}">
                <a16:creationId xmlns:a16="http://schemas.microsoft.com/office/drawing/2014/main" id="{4C4069D5-6F62-6BD4-386D-CC098182FC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048375"/>
            <a:ext cx="6858000" cy="3857625"/>
          </a:xfrm>
          <a:prstGeom prst="rect">
            <a:avLst/>
          </a:prstGeom>
          <a:effectLst>
            <a:softEdge rad="317500"/>
          </a:effectLst>
        </p:spPr>
      </p:pic>
      <p:sp>
        <p:nvSpPr>
          <p:cNvPr id="2" name="Otsikko 1">
            <a:extLst>
              <a:ext uri="{FF2B5EF4-FFF2-40B4-BE49-F238E27FC236}">
                <a16:creationId xmlns:a16="http://schemas.microsoft.com/office/drawing/2014/main" id="{E1B76088-F4EE-6A5C-C7D2-6DD0846C68F3}"/>
              </a:ext>
            </a:extLst>
          </p:cNvPr>
          <p:cNvSpPr>
            <a:spLocks noGrp="1"/>
          </p:cNvSpPr>
          <p:nvPr>
            <p:ph type="ctrTitle" idx="4294967295"/>
          </p:nvPr>
        </p:nvSpPr>
        <p:spPr>
          <a:xfrm>
            <a:off x="685800" y="1183480"/>
            <a:ext cx="5486400" cy="1370013"/>
          </a:xfrm>
        </p:spPr>
        <p:txBody>
          <a:bodyPr>
            <a:normAutofit/>
          </a:bodyPr>
          <a:lstStyle/>
          <a:p>
            <a:pPr algn="r"/>
            <a:r>
              <a:rPr lang="fi-FI" sz="4400" dirty="0" err="1"/>
              <a:t>Demonstrating</a:t>
            </a:r>
            <a:r>
              <a:rPr lang="fi-FI" sz="4400" dirty="0"/>
              <a:t> </a:t>
            </a:r>
            <a:r>
              <a:rPr lang="fi-FI" sz="4400" dirty="0" err="1"/>
              <a:t>our</a:t>
            </a:r>
            <a:r>
              <a:rPr lang="fi-FI" sz="4400" dirty="0"/>
              <a:t> </a:t>
            </a:r>
            <a:r>
              <a:rPr lang="fi-FI" sz="4400" dirty="0" err="1"/>
              <a:t>visions</a:t>
            </a:r>
            <a:endParaRPr lang="fi-FI" sz="4400" dirty="0"/>
          </a:p>
        </p:txBody>
      </p:sp>
      <p:sp>
        <p:nvSpPr>
          <p:cNvPr id="3" name="Sisällön paikkamerkki 2">
            <a:extLst>
              <a:ext uri="{FF2B5EF4-FFF2-40B4-BE49-F238E27FC236}">
                <a16:creationId xmlns:a16="http://schemas.microsoft.com/office/drawing/2014/main" id="{CEDD0676-1A1D-08DE-EF24-A2CD7A947481}"/>
              </a:ext>
            </a:extLst>
          </p:cNvPr>
          <p:cNvSpPr>
            <a:spLocks noGrp="1"/>
          </p:cNvSpPr>
          <p:nvPr>
            <p:ph type="subTitle" idx="4294967295"/>
          </p:nvPr>
        </p:nvSpPr>
        <p:spPr>
          <a:xfrm>
            <a:off x="685800" y="3121025"/>
            <a:ext cx="5486400" cy="4916488"/>
          </a:xfrm>
        </p:spPr>
        <p:txBody>
          <a:bodyPr>
            <a:normAutofit fontScale="92500" lnSpcReduction="20000"/>
          </a:bodyPr>
          <a:lstStyle/>
          <a:p>
            <a:pPr marL="0" indent="0">
              <a:lnSpc>
                <a:spcPct val="150000"/>
              </a:lnSpc>
              <a:buNone/>
            </a:pPr>
            <a:r>
              <a:rPr lang="fi-FI" sz="1800" kern="1200" dirty="0">
                <a:solidFill>
                  <a:srgbClr val="FFFFFF"/>
                </a:solidFill>
                <a:effectLst/>
                <a:latin typeface="Century Gothic" panose="020B0502020202020204" pitchFamily="34" charset="0"/>
                <a:ea typeface="+mn-ea"/>
                <a:cs typeface="+mn-cs"/>
              </a:rPr>
              <a:t>As </a:t>
            </a:r>
            <a:r>
              <a:rPr lang="fi-FI" sz="1800" kern="1200" dirty="0" err="1">
                <a:solidFill>
                  <a:srgbClr val="FFFFFF"/>
                </a:solidFill>
                <a:effectLst/>
                <a:latin typeface="Century Gothic" panose="020B0502020202020204" pitchFamily="34" charset="0"/>
                <a:ea typeface="+mn-ea"/>
                <a:cs typeface="+mn-cs"/>
              </a:rPr>
              <a:t>we</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are</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all</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students</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from</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the</a:t>
            </a:r>
            <a:r>
              <a:rPr lang="fi-FI" sz="1800" kern="1200" dirty="0">
                <a:solidFill>
                  <a:srgbClr val="FFFFFF"/>
                </a:solidFill>
                <a:effectLst/>
                <a:latin typeface="Century Gothic" panose="020B0502020202020204" pitchFamily="34" charset="0"/>
                <a:ea typeface="+mn-ea"/>
                <a:cs typeface="+mn-cs"/>
              </a:rPr>
              <a:t> web and </a:t>
            </a:r>
            <a:r>
              <a:rPr lang="fi-FI" sz="1800" kern="1200" dirty="0" err="1">
                <a:solidFill>
                  <a:srgbClr val="FFFFFF"/>
                </a:solidFill>
                <a:effectLst/>
                <a:latin typeface="Century Gothic" panose="020B0502020202020204" pitchFamily="34" charset="0"/>
                <a:ea typeface="+mn-ea"/>
                <a:cs typeface="+mn-cs"/>
              </a:rPr>
              <a:t>app</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background</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we</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wanted</a:t>
            </a:r>
            <a:r>
              <a:rPr lang="fi-FI" sz="1800" kern="1200" dirty="0">
                <a:solidFill>
                  <a:srgbClr val="FFFFFF"/>
                </a:solidFill>
                <a:effectLst/>
                <a:latin typeface="Century Gothic" panose="020B0502020202020204" pitchFamily="34" charset="0"/>
                <a:ea typeface="+mn-ea"/>
                <a:cs typeface="+mn-cs"/>
              </a:rPr>
              <a:t> to </a:t>
            </a:r>
            <a:r>
              <a:rPr lang="fi-FI" sz="1800" kern="1200" dirty="0" err="1">
                <a:solidFill>
                  <a:srgbClr val="FFFFFF"/>
                </a:solidFill>
                <a:effectLst/>
                <a:latin typeface="Century Gothic" panose="020B0502020202020204" pitchFamily="34" charset="0"/>
                <a:ea typeface="+mn-ea"/>
                <a:cs typeface="+mn-cs"/>
              </a:rPr>
              <a:t>create</a:t>
            </a:r>
            <a:r>
              <a:rPr lang="fi-FI" sz="1800" kern="1200" dirty="0">
                <a:solidFill>
                  <a:srgbClr val="FFFFFF"/>
                </a:solidFill>
                <a:effectLst/>
                <a:latin typeface="Century Gothic" panose="020B0502020202020204" pitchFamily="34" charset="0"/>
                <a:ea typeface="+mn-ea"/>
                <a:cs typeface="+mn-cs"/>
              </a:rPr>
              <a:t> some </a:t>
            </a:r>
            <a:r>
              <a:rPr lang="fi-FI" sz="1800" kern="1200" dirty="0" err="1">
                <a:solidFill>
                  <a:srgbClr val="FFFFFF"/>
                </a:solidFill>
                <a:effectLst/>
                <a:latin typeface="Century Gothic" panose="020B0502020202020204" pitchFamily="34" charset="0"/>
                <a:ea typeface="+mn-ea"/>
                <a:cs typeface="+mn-cs"/>
              </a:rPr>
              <a:t>demos</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that</a:t>
            </a:r>
            <a:r>
              <a:rPr lang="fi-FI" sz="1800" kern="1200" dirty="0">
                <a:solidFill>
                  <a:srgbClr val="FFFFFF"/>
                </a:solidFill>
                <a:effectLst/>
                <a:latin typeface="Century Gothic" panose="020B0502020202020204" pitchFamily="34" charset="0"/>
                <a:ea typeface="+mn-ea"/>
                <a:cs typeface="+mn-cs"/>
              </a:rPr>
              <a:t> showcase </a:t>
            </a:r>
            <a:r>
              <a:rPr lang="fi-FI" sz="1800" kern="1200" dirty="0" err="1">
                <a:solidFill>
                  <a:srgbClr val="FFFFFF"/>
                </a:solidFill>
                <a:effectLst/>
                <a:latin typeface="Century Gothic" panose="020B0502020202020204" pitchFamily="34" charset="0"/>
                <a:ea typeface="+mn-ea"/>
                <a:cs typeface="+mn-cs"/>
              </a:rPr>
              <a:t>our</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own</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strenghts</a:t>
            </a:r>
            <a:r>
              <a:rPr lang="fi-FI" sz="1800" dirty="0">
                <a:solidFill>
                  <a:srgbClr val="FFFFFF"/>
                </a:solidFill>
                <a:latin typeface="Century Gothic" panose="020B0502020202020204" pitchFamily="34" charset="0"/>
              </a:rPr>
              <a:t>.</a:t>
            </a:r>
          </a:p>
          <a:p>
            <a:pPr marL="0" indent="0">
              <a:lnSpc>
                <a:spcPct val="150000"/>
              </a:lnSpc>
              <a:buNone/>
            </a:pPr>
            <a:r>
              <a:rPr lang="fi-FI" sz="1800" kern="1200" dirty="0" err="1">
                <a:solidFill>
                  <a:srgbClr val="FFFFFF"/>
                </a:solidFill>
                <a:effectLst/>
                <a:latin typeface="Century Gothic" panose="020B0502020202020204" pitchFamily="34" charset="0"/>
                <a:ea typeface="+mn-ea"/>
                <a:cs typeface="+mn-cs"/>
              </a:rPr>
              <a:t>The</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first</a:t>
            </a:r>
            <a:r>
              <a:rPr lang="fi-FI" sz="1800" kern="1200" dirty="0">
                <a:solidFill>
                  <a:srgbClr val="FFFFFF"/>
                </a:solidFill>
                <a:effectLst/>
                <a:latin typeface="Century Gothic" panose="020B0502020202020204" pitchFamily="34" charset="0"/>
                <a:ea typeface="+mn-ea"/>
                <a:cs typeface="+mn-cs"/>
              </a:rPr>
              <a:t> of </a:t>
            </a:r>
            <a:r>
              <a:rPr lang="fi-FI" sz="1800" kern="1200" dirty="0" err="1">
                <a:solidFill>
                  <a:srgbClr val="FFFFFF"/>
                </a:solidFill>
                <a:effectLst/>
                <a:latin typeface="Century Gothic" panose="020B0502020202020204" pitchFamily="34" charset="0"/>
                <a:ea typeface="+mn-ea"/>
                <a:cs typeface="+mn-cs"/>
              </a:rPr>
              <a:t>these</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demos</a:t>
            </a:r>
            <a:r>
              <a:rPr lang="fi-FI" sz="1800" kern="1200" dirty="0">
                <a:solidFill>
                  <a:srgbClr val="FFFFFF"/>
                </a:solidFill>
                <a:effectLst/>
                <a:latin typeface="Century Gothic" panose="020B0502020202020204" pitchFamily="34" charset="0"/>
                <a:ea typeface="+mn-ea"/>
                <a:cs typeface="+mn-cs"/>
              </a:rPr>
              <a:t> is a </a:t>
            </a:r>
            <a:r>
              <a:rPr lang="fi-FI" sz="1800" kern="1200" dirty="0" err="1">
                <a:solidFill>
                  <a:srgbClr val="FFFFFF"/>
                </a:solidFill>
                <a:effectLst/>
                <a:latin typeface="Century Gothic" panose="020B0502020202020204" pitchFamily="34" charset="0"/>
                <a:ea typeface="+mn-ea"/>
                <a:cs typeface="+mn-cs"/>
              </a:rPr>
              <a:t>template</a:t>
            </a:r>
            <a:r>
              <a:rPr lang="fi-FI" sz="1800" kern="1200" dirty="0">
                <a:solidFill>
                  <a:srgbClr val="FFFFFF"/>
                </a:solidFill>
                <a:effectLst/>
                <a:latin typeface="Century Gothic" panose="020B0502020202020204" pitchFamily="34" charset="0"/>
                <a:ea typeface="+mn-ea"/>
                <a:cs typeface="+mn-cs"/>
              </a:rPr>
              <a:t> for a </a:t>
            </a:r>
            <a:r>
              <a:rPr lang="fi-FI" sz="1800" kern="1200" dirty="0" err="1">
                <a:solidFill>
                  <a:srgbClr val="FFFFFF"/>
                </a:solidFill>
                <a:effectLst/>
                <a:latin typeface="Century Gothic" panose="020B0502020202020204" pitchFamily="34" charset="0"/>
                <a:ea typeface="+mn-ea"/>
                <a:cs typeface="+mn-cs"/>
              </a:rPr>
              <a:t>so-called</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landing</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website</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that</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promotes</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the</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product</a:t>
            </a:r>
            <a:r>
              <a:rPr lang="fi-FI" sz="1800" kern="1200" dirty="0">
                <a:solidFill>
                  <a:srgbClr val="FFFFFF"/>
                </a:solidFill>
                <a:effectLst/>
                <a:latin typeface="Century Gothic" panose="020B0502020202020204" pitchFamily="34" charset="0"/>
                <a:ea typeface="+mn-ea"/>
                <a:cs typeface="+mn-cs"/>
              </a:rPr>
              <a:t> and </a:t>
            </a:r>
            <a:r>
              <a:rPr lang="fi-FI" sz="1800" kern="1200" dirty="0" err="1">
                <a:solidFill>
                  <a:srgbClr val="FFFFFF"/>
                </a:solidFill>
                <a:effectLst/>
                <a:latin typeface="Century Gothic" panose="020B0502020202020204" pitchFamily="34" charset="0"/>
                <a:ea typeface="+mn-ea"/>
                <a:cs typeface="+mn-cs"/>
              </a:rPr>
              <a:t>urges</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customers</a:t>
            </a:r>
            <a:r>
              <a:rPr lang="fi-FI" sz="1800" kern="1200" dirty="0">
                <a:solidFill>
                  <a:srgbClr val="FFFFFF"/>
                </a:solidFill>
                <a:effectLst/>
                <a:latin typeface="Century Gothic" panose="020B0502020202020204" pitchFamily="34" charset="0"/>
                <a:ea typeface="+mn-ea"/>
                <a:cs typeface="+mn-cs"/>
              </a:rPr>
              <a:t> to </a:t>
            </a:r>
            <a:r>
              <a:rPr lang="fi-FI" sz="1800" kern="1200" dirty="0" err="1">
                <a:solidFill>
                  <a:srgbClr val="FFFFFF"/>
                </a:solidFill>
                <a:effectLst/>
                <a:latin typeface="Century Gothic" panose="020B0502020202020204" pitchFamily="34" charset="0"/>
                <a:ea typeface="+mn-ea"/>
                <a:cs typeface="+mn-cs"/>
              </a:rPr>
              <a:t>buy</a:t>
            </a:r>
            <a:r>
              <a:rPr lang="fi-FI" sz="1800" kern="1200" dirty="0">
                <a:solidFill>
                  <a:srgbClr val="FFFFFF"/>
                </a:solidFill>
                <a:effectLst/>
                <a:latin typeface="Century Gothic" panose="020B0502020202020204" pitchFamily="34" charset="0"/>
                <a:ea typeface="+mn-ea"/>
                <a:cs typeface="+mn-cs"/>
              </a:rPr>
              <a:t> it. </a:t>
            </a:r>
            <a:r>
              <a:rPr lang="fi-FI" sz="1800" kern="1200" dirty="0" err="1">
                <a:solidFill>
                  <a:srgbClr val="FFFFFF"/>
                </a:solidFill>
                <a:effectLst/>
                <a:latin typeface="Century Gothic" panose="020B0502020202020204" pitchFamily="34" charset="0"/>
                <a:ea typeface="+mn-ea"/>
                <a:cs typeface="+mn-cs"/>
              </a:rPr>
              <a:t>We</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have</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used</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the</a:t>
            </a:r>
            <a:r>
              <a:rPr lang="fi-FI" sz="1800" kern="1200" dirty="0">
                <a:solidFill>
                  <a:srgbClr val="FFFFFF"/>
                </a:solidFill>
                <a:effectLst/>
                <a:latin typeface="Century Gothic" panose="020B0502020202020204" pitchFamily="34" charset="0"/>
                <a:ea typeface="+mn-ea"/>
                <a:cs typeface="+mn-cs"/>
              </a:rPr>
              <a:t> AI </a:t>
            </a:r>
            <a:r>
              <a:rPr lang="fi-FI" sz="1800" kern="1200" dirty="0" err="1">
                <a:solidFill>
                  <a:srgbClr val="FFFFFF"/>
                </a:solidFill>
                <a:effectLst/>
                <a:latin typeface="Century Gothic" panose="020B0502020202020204" pitchFamily="34" charset="0"/>
                <a:ea typeface="+mn-ea"/>
                <a:cs typeface="+mn-cs"/>
              </a:rPr>
              <a:t>model</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ChatGPT</a:t>
            </a:r>
            <a:r>
              <a:rPr lang="fi-FI" sz="1800" kern="1200" dirty="0">
                <a:solidFill>
                  <a:srgbClr val="FFFFFF"/>
                </a:solidFill>
                <a:effectLst/>
                <a:latin typeface="Century Gothic" panose="020B0502020202020204" pitchFamily="34" charset="0"/>
                <a:ea typeface="+mn-ea"/>
                <a:cs typeface="+mn-cs"/>
              </a:rPr>
              <a:t> to help us </a:t>
            </a:r>
            <a:r>
              <a:rPr lang="fi-FI" sz="1800" kern="1200" dirty="0" err="1">
                <a:solidFill>
                  <a:srgbClr val="FFFFFF"/>
                </a:solidFill>
                <a:effectLst/>
                <a:latin typeface="Century Gothic" panose="020B0502020202020204" pitchFamily="34" charset="0"/>
                <a:ea typeface="+mn-ea"/>
                <a:cs typeface="+mn-cs"/>
              </a:rPr>
              <a:t>write</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the</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ad</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texts</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based</a:t>
            </a:r>
            <a:r>
              <a:rPr lang="fi-FI" sz="1800" kern="1200" dirty="0">
                <a:solidFill>
                  <a:srgbClr val="FFFFFF"/>
                </a:solidFill>
                <a:effectLst/>
                <a:latin typeface="Century Gothic" panose="020B0502020202020204" pitchFamily="34" charset="0"/>
                <a:ea typeface="+mn-ea"/>
                <a:cs typeface="+mn-cs"/>
              </a:rPr>
              <a:t> on </a:t>
            </a:r>
            <a:r>
              <a:rPr lang="fi-FI" sz="1800" kern="1200" dirty="0" err="1">
                <a:solidFill>
                  <a:srgbClr val="FFFFFF"/>
                </a:solidFill>
                <a:effectLst/>
                <a:latin typeface="Century Gothic" panose="020B0502020202020204" pitchFamily="34" charset="0"/>
                <a:ea typeface="+mn-ea"/>
                <a:cs typeface="+mn-cs"/>
              </a:rPr>
              <a:t>the</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facts</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that</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we</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provided</a:t>
            </a:r>
            <a:r>
              <a:rPr lang="fi-FI" sz="1800" kern="1200" dirty="0">
                <a:solidFill>
                  <a:srgbClr val="FFFFFF"/>
                </a:solidFill>
                <a:effectLst/>
                <a:latin typeface="Century Gothic" panose="020B0502020202020204" pitchFamily="34" charset="0"/>
                <a:ea typeface="+mn-ea"/>
                <a:cs typeface="+mn-cs"/>
              </a:rPr>
              <a:t> it </a:t>
            </a:r>
            <a:r>
              <a:rPr lang="fi-FI" sz="1800" kern="1200" dirty="0" err="1">
                <a:solidFill>
                  <a:srgbClr val="FFFFFF"/>
                </a:solidFill>
                <a:effectLst/>
                <a:latin typeface="Century Gothic" panose="020B0502020202020204" pitchFamily="34" charset="0"/>
                <a:ea typeface="+mn-ea"/>
                <a:cs typeface="+mn-cs"/>
              </a:rPr>
              <a:t>regarding</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our</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product</a:t>
            </a:r>
            <a:r>
              <a:rPr lang="fi-FI" sz="1800" kern="1200" dirty="0">
                <a:solidFill>
                  <a:srgbClr val="FFFFFF"/>
                </a:solidFill>
                <a:effectLst/>
                <a:latin typeface="Century Gothic" panose="020B0502020202020204" pitchFamily="34" charset="0"/>
                <a:ea typeface="+mn-ea"/>
                <a:cs typeface="+mn-cs"/>
              </a:rPr>
              <a:t>.</a:t>
            </a:r>
          </a:p>
          <a:p>
            <a:pPr marL="0" indent="0">
              <a:lnSpc>
                <a:spcPct val="150000"/>
              </a:lnSpc>
              <a:buNone/>
            </a:pPr>
            <a:r>
              <a:rPr lang="fi-FI" sz="1800" kern="1200" dirty="0" err="1">
                <a:solidFill>
                  <a:srgbClr val="FFFFFF"/>
                </a:solidFill>
                <a:effectLst/>
                <a:latin typeface="Century Gothic" panose="020B0502020202020204" pitchFamily="34" charset="0"/>
                <a:ea typeface="+mn-ea"/>
                <a:cs typeface="+mn-cs"/>
              </a:rPr>
              <a:t>The</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second</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one</a:t>
            </a:r>
            <a:r>
              <a:rPr lang="fi-FI" sz="1800" kern="1200" dirty="0">
                <a:solidFill>
                  <a:srgbClr val="FFFFFF"/>
                </a:solidFill>
                <a:effectLst/>
                <a:latin typeface="Century Gothic" panose="020B0502020202020204" pitchFamily="34" charset="0"/>
                <a:ea typeface="+mn-ea"/>
                <a:cs typeface="+mn-cs"/>
              </a:rPr>
              <a:t> is a </a:t>
            </a:r>
            <a:r>
              <a:rPr lang="fi-FI" sz="1800" kern="1200" dirty="0" err="1">
                <a:solidFill>
                  <a:srgbClr val="FFFFFF"/>
                </a:solidFill>
                <a:effectLst/>
                <a:latin typeface="Century Gothic" panose="020B0502020202020204" pitchFamily="34" charset="0"/>
                <a:ea typeface="+mn-ea"/>
                <a:cs typeface="+mn-cs"/>
              </a:rPr>
              <a:t>mock</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up</a:t>
            </a:r>
            <a:r>
              <a:rPr lang="fi-FI" sz="1800" kern="1200" dirty="0">
                <a:solidFill>
                  <a:srgbClr val="FFFFFF"/>
                </a:solidFill>
                <a:effectLst/>
                <a:latin typeface="Century Gothic" panose="020B0502020202020204" pitchFamily="34" charset="0"/>
                <a:ea typeface="+mn-ea"/>
                <a:cs typeface="+mn-cs"/>
              </a:rPr>
              <a:t> of </a:t>
            </a:r>
            <a:r>
              <a:rPr lang="fi-FI" sz="1800" kern="1200" dirty="0" err="1">
                <a:solidFill>
                  <a:srgbClr val="FFFFFF"/>
                </a:solidFill>
                <a:effectLst/>
                <a:latin typeface="Century Gothic" panose="020B0502020202020204" pitchFamily="34" charset="0"/>
                <a:ea typeface="+mn-ea"/>
                <a:cs typeface="+mn-cs"/>
              </a:rPr>
              <a:t>how</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would</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the</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product</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work</a:t>
            </a:r>
            <a:r>
              <a:rPr lang="fi-FI" sz="1800" kern="1200" dirty="0">
                <a:solidFill>
                  <a:srgbClr val="FFFFFF"/>
                </a:solidFill>
                <a:effectLst/>
                <a:latin typeface="Century Gothic" panose="020B0502020202020204" pitchFamily="34" charset="0"/>
                <a:ea typeface="+mn-ea"/>
                <a:cs typeface="+mn-cs"/>
              </a:rPr>
              <a:t> in </a:t>
            </a:r>
            <a:r>
              <a:rPr lang="fi-FI" sz="1800" kern="1200" dirty="0" err="1">
                <a:solidFill>
                  <a:srgbClr val="FFFFFF"/>
                </a:solidFill>
                <a:effectLst/>
                <a:latin typeface="Century Gothic" panose="020B0502020202020204" pitchFamily="34" charset="0"/>
                <a:ea typeface="+mn-ea"/>
                <a:cs typeface="+mn-cs"/>
              </a:rPr>
              <a:t>real</a:t>
            </a:r>
            <a:r>
              <a:rPr lang="fi-FI" sz="1800" kern="1200" dirty="0">
                <a:solidFill>
                  <a:srgbClr val="FFFFFF"/>
                </a:solidFill>
                <a:effectLst/>
                <a:latin typeface="Century Gothic" panose="020B0502020202020204" pitchFamily="34" charset="0"/>
                <a:ea typeface="+mn-ea"/>
                <a:cs typeface="+mn-cs"/>
              </a:rPr>
              <a:t> life, made </a:t>
            </a:r>
            <a:r>
              <a:rPr lang="fi-FI" sz="1800" kern="1200" dirty="0" err="1">
                <a:solidFill>
                  <a:srgbClr val="FFFFFF"/>
                </a:solidFill>
                <a:effectLst/>
                <a:latin typeface="Century Gothic" panose="020B0502020202020204" pitchFamily="34" charset="0"/>
                <a:ea typeface="+mn-ea"/>
                <a:cs typeface="+mn-cs"/>
              </a:rPr>
              <a:t>with</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the</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technology</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available</a:t>
            </a:r>
            <a:r>
              <a:rPr lang="fi-FI" sz="1800" kern="1200" dirty="0">
                <a:solidFill>
                  <a:srgbClr val="FFFFFF"/>
                </a:solidFill>
                <a:effectLst/>
                <a:latin typeface="Century Gothic" panose="020B0502020202020204" pitchFamily="34" charset="0"/>
                <a:ea typeface="+mn-ea"/>
                <a:cs typeface="+mn-cs"/>
              </a:rPr>
              <a:t> and </a:t>
            </a:r>
            <a:r>
              <a:rPr lang="fi-FI" sz="1800" kern="1200" dirty="0" err="1">
                <a:solidFill>
                  <a:srgbClr val="FFFFFF"/>
                </a:solidFill>
                <a:effectLst/>
                <a:latin typeface="Century Gothic" panose="020B0502020202020204" pitchFamily="34" charset="0"/>
                <a:ea typeface="+mn-ea"/>
                <a:cs typeface="+mn-cs"/>
              </a:rPr>
              <a:t>well</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known</a:t>
            </a:r>
            <a:r>
              <a:rPr lang="fi-FI" sz="1800" kern="1200" dirty="0">
                <a:solidFill>
                  <a:srgbClr val="FFFFFF"/>
                </a:solidFill>
                <a:effectLst/>
                <a:latin typeface="Century Gothic" panose="020B0502020202020204" pitchFamily="34" charset="0"/>
                <a:ea typeface="+mn-ea"/>
                <a:cs typeface="+mn-cs"/>
              </a:rPr>
              <a:t> for us at </a:t>
            </a:r>
            <a:r>
              <a:rPr lang="fi-FI" sz="1800" kern="1200" dirty="0" err="1">
                <a:solidFill>
                  <a:srgbClr val="FFFFFF"/>
                </a:solidFill>
                <a:effectLst/>
                <a:latin typeface="Century Gothic" panose="020B0502020202020204" pitchFamily="34" charset="0"/>
                <a:ea typeface="+mn-ea"/>
                <a:cs typeface="+mn-cs"/>
              </a:rPr>
              <a:t>the</a:t>
            </a:r>
            <a:r>
              <a:rPr lang="fi-FI" sz="1800" kern="1200" dirty="0">
                <a:solidFill>
                  <a:srgbClr val="FFFFFF"/>
                </a:solidFill>
                <a:effectLst/>
                <a:latin typeface="Century Gothic" panose="020B0502020202020204" pitchFamily="34" charset="0"/>
                <a:ea typeface="+mn-ea"/>
                <a:cs typeface="+mn-cs"/>
              </a:rPr>
              <a:t> </a:t>
            </a:r>
            <a:r>
              <a:rPr lang="fi-FI" sz="1800" kern="1200" dirty="0" err="1">
                <a:solidFill>
                  <a:srgbClr val="FFFFFF"/>
                </a:solidFill>
                <a:effectLst/>
                <a:latin typeface="Century Gothic" panose="020B0502020202020204" pitchFamily="34" charset="0"/>
                <a:ea typeface="+mn-ea"/>
                <a:cs typeface="+mn-cs"/>
              </a:rPr>
              <a:t>moment</a:t>
            </a:r>
            <a:r>
              <a:rPr lang="fi-FI" sz="1800" kern="1200" dirty="0">
                <a:solidFill>
                  <a:srgbClr val="FFFFFF"/>
                </a:solidFill>
                <a:effectLst/>
                <a:latin typeface="Century Gothic" panose="020B0502020202020204" pitchFamily="34" charset="0"/>
                <a:ea typeface="+mn-ea"/>
                <a:cs typeface="+mn-cs"/>
              </a:rPr>
              <a:t>.</a:t>
            </a:r>
            <a:endParaRPr lang="fi-FI" sz="1800" dirty="0">
              <a:effectLst/>
            </a:endParaRPr>
          </a:p>
          <a:p>
            <a:pPr marL="0" indent="0">
              <a:lnSpc>
                <a:spcPct val="150000"/>
              </a:lnSpc>
              <a:buNone/>
            </a:pPr>
            <a:endParaRPr lang="fi-FI" dirty="0"/>
          </a:p>
        </p:txBody>
      </p:sp>
    </p:spTree>
    <p:extLst>
      <p:ext uri="{BB962C8B-B14F-4D97-AF65-F5344CB8AC3E}">
        <p14:creationId xmlns:p14="http://schemas.microsoft.com/office/powerpoint/2010/main" val="11784999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Kuva 7" descr="Kuva, joka sisältää kohteen Verkkosivusto&#10;&#10;Kuvaus luotu automaattisesti">
            <a:extLst>
              <a:ext uri="{FF2B5EF4-FFF2-40B4-BE49-F238E27FC236}">
                <a16:creationId xmlns:a16="http://schemas.microsoft.com/office/drawing/2014/main" id="{BAE924C4-4006-298C-0DE9-FF9F675C32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6400"/>
            <a:ext cx="6858000" cy="8229600"/>
          </a:xfrm>
          <a:prstGeom prst="rect">
            <a:avLst/>
          </a:prstGeom>
          <a:effectLst>
            <a:softEdge rad="127000"/>
          </a:effectLst>
        </p:spPr>
      </p:pic>
      <p:sp>
        <p:nvSpPr>
          <p:cNvPr id="9" name="Otsikko 1">
            <a:extLst>
              <a:ext uri="{FF2B5EF4-FFF2-40B4-BE49-F238E27FC236}">
                <a16:creationId xmlns:a16="http://schemas.microsoft.com/office/drawing/2014/main" id="{B1749A28-E744-A543-8802-36C6C331A484}"/>
              </a:ext>
            </a:extLst>
          </p:cNvPr>
          <p:cNvSpPr txBox="1">
            <a:spLocks/>
          </p:cNvSpPr>
          <p:nvPr/>
        </p:nvSpPr>
        <p:spPr>
          <a:xfrm>
            <a:off x="998071" y="680721"/>
            <a:ext cx="5486400" cy="833119"/>
          </a:xfrm>
          <a:prstGeom prst="rect">
            <a:avLst/>
          </a:prstGeom>
        </p:spPr>
        <p:txBody>
          <a:bodyPr/>
          <a:lstStyle>
            <a:lvl1pPr algn="r" defTabSz="685800" rtl="0" eaLnBrk="1" latinLnBrk="0" hangingPunct="1">
              <a:lnSpc>
                <a:spcPct val="90000"/>
              </a:lnSpc>
              <a:spcBef>
                <a:spcPct val="0"/>
              </a:spcBef>
              <a:buNone/>
              <a:defRPr sz="3000" kern="1200" cap="all" baseline="0">
                <a:solidFill>
                  <a:schemeClr val="tx1"/>
                </a:solidFill>
                <a:latin typeface="+mj-lt"/>
                <a:ea typeface="+mj-ea"/>
                <a:cs typeface="+mj-cs"/>
              </a:defRPr>
            </a:lvl1pPr>
          </a:lstStyle>
          <a:p>
            <a:r>
              <a:rPr lang="fi-FI" sz="2000" dirty="0"/>
              <a:t>Demo 1:</a:t>
            </a:r>
          </a:p>
          <a:p>
            <a:r>
              <a:rPr lang="fi-FI" dirty="0" err="1"/>
              <a:t>Website</a:t>
            </a:r>
            <a:r>
              <a:rPr lang="fi-FI" dirty="0"/>
              <a:t> </a:t>
            </a:r>
            <a:r>
              <a:rPr lang="fi-FI" dirty="0" err="1"/>
              <a:t>landing</a:t>
            </a:r>
            <a:r>
              <a:rPr lang="fi-FI" dirty="0"/>
              <a:t> </a:t>
            </a:r>
            <a:r>
              <a:rPr lang="fi-FI" dirty="0" err="1"/>
              <a:t>page</a:t>
            </a:r>
            <a:endParaRPr lang="fi-FI" dirty="0"/>
          </a:p>
        </p:txBody>
      </p:sp>
    </p:spTree>
    <p:extLst>
      <p:ext uri="{BB962C8B-B14F-4D97-AF65-F5344CB8AC3E}">
        <p14:creationId xmlns:p14="http://schemas.microsoft.com/office/powerpoint/2010/main" val="3794502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Kuva 6">
            <a:extLst>
              <a:ext uri="{FF2B5EF4-FFF2-40B4-BE49-F238E27FC236}">
                <a16:creationId xmlns:a16="http://schemas.microsoft.com/office/drawing/2014/main" id="{997BA7E2-C1D6-DBE6-F4E5-ECA30AAA63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858000" cy="6652022"/>
          </a:xfrm>
          <a:prstGeom prst="rect">
            <a:avLst/>
          </a:prstGeom>
          <a:effectLst>
            <a:softEdge rad="127000"/>
          </a:effectLst>
        </p:spPr>
      </p:pic>
      <p:sp>
        <p:nvSpPr>
          <p:cNvPr id="8" name="Sisällön paikkamerkki 2">
            <a:extLst>
              <a:ext uri="{FF2B5EF4-FFF2-40B4-BE49-F238E27FC236}">
                <a16:creationId xmlns:a16="http://schemas.microsoft.com/office/drawing/2014/main" id="{01FBE4B7-2594-FBCB-1203-24983D9F47EF}"/>
              </a:ext>
            </a:extLst>
          </p:cNvPr>
          <p:cNvSpPr txBox="1">
            <a:spLocks/>
          </p:cNvSpPr>
          <p:nvPr/>
        </p:nvSpPr>
        <p:spPr>
          <a:xfrm>
            <a:off x="953452" y="6652022"/>
            <a:ext cx="4951095" cy="1812791"/>
          </a:xfrm>
          <a:prstGeom prst="rect">
            <a:avLst/>
          </a:prstGeom>
        </p:spPr>
        <p:txBody>
          <a:bodyPr vert="horz" lIns="91440" tIns="45720" rIns="91440" bIns="45720" rtlCol="0">
            <a:normAutofit/>
          </a:bodyPr>
          <a:lstStyle>
            <a:lvl1pPr marL="0" indent="0" algn="r" defTabSz="685800" rtl="0" eaLnBrk="1" latinLnBrk="0" hangingPunct="1">
              <a:lnSpc>
                <a:spcPct val="90000"/>
              </a:lnSpc>
              <a:spcBef>
                <a:spcPts val="750"/>
              </a:spcBef>
              <a:buFont typeface="Arial" panose="020B0604020202020204" pitchFamily="34" charset="0"/>
              <a:buNone/>
              <a:defRPr sz="1650" kern="1200">
                <a:solidFill>
                  <a:schemeClr val="tx1">
                    <a:tint val="75000"/>
                  </a:schemeClr>
                </a:solidFill>
                <a:latin typeface="+mn-lt"/>
                <a:ea typeface="+mn-ea"/>
                <a:cs typeface="+mn-cs"/>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pPr algn="ctr">
              <a:lnSpc>
                <a:spcPct val="150000"/>
              </a:lnSpc>
            </a:pPr>
            <a:r>
              <a:rPr lang="fi-FI" sz="1400" dirty="0" err="1">
                <a:solidFill>
                  <a:srgbClr val="FFFFFF"/>
                </a:solidFill>
                <a:latin typeface="Century Gothic" panose="020B0502020202020204" pitchFamily="34" charset="0"/>
              </a:rPr>
              <a:t>The</a:t>
            </a:r>
            <a:r>
              <a:rPr lang="fi-FI" sz="1400" dirty="0">
                <a:solidFill>
                  <a:srgbClr val="FFFFFF"/>
                </a:solidFill>
                <a:latin typeface="Century Gothic" panose="020B0502020202020204" pitchFamily="34" charset="0"/>
              </a:rPr>
              <a:t> </a:t>
            </a:r>
            <a:r>
              <a:rPr lang="fi-FI" sz="1400" dirty="0" err="1">
                <a:solidFill>
                  <a:srgbClr val="FFFFFF"/>
                </a:solidFill>
                <a:latin typeface="Century Gothic" panose="020B0502020202020204" pitchFamily="34" charset="0"/>
              </a:rPr>
              <a:t>name</a:t>
            </a:r>
            <a:r>
              <a:rPr lang="fi-FI" sz="1400" dirty="0">
                <a:solidFill>
                  <a:srgbClr val="FFFFFF"/>
                </a:solidFill>
                <a:latin typeface="Century Gothic" panose="020B0502020202020204" pitchFamily="34" charset="0"/>
              </a:rPr>
              <a:t> </a:t>
            </a:r>
            <a:r>
              <a:rPr lang="fi-FI" sz="1400" b="1" dirty="0" err="1">
                <a:solidFill>
                  <a:srgbClr val="FFFFFF"/>
                </a:solidFill>
                <a:latin typeface="Century Gothic" panose="020B0502020202020204" pitchFamily="34" charset="0"/>
              </a:rPr>
              <a:t>CompAI</a:t>
            </a:r>
            <a:r>
              <a:rPr lang="fi-FI" sz="1400" dirty="0">
                <a:solidFill>
                  <a:srgbClr val="FFFFFF"/>
                </a:solidFill>
                <a:latin typeface="Century Gothic" panose="020B0502020202020204" pitchFamily="34" charset="0"/>
              </a:rPr>
              <a:t> </a:t>
            </a:r>
            <a:r>
              <a:rPr lang="fi-FI" sz="1400" dirty="0" err="1">
                <a:solidFill>
                  <a:srgbClr val="FFFFFF"/>
                </a:solidFill>
                <a:latin typeface="Century Gothic" panose="020B0502020202020204" pitchFamily="34" charset="0"/>
              </a:rPr>
              <a:t>refers</a:t>
            </a:r>
            <a:r>
              <a:rPr lang="fi-FI" sz="1400" dirty="0">
                <a:solidFill>
                  <a:srgbClr val="FFFFFF"/>
                </a:solidFill>
                <a:latin typeface="Century Gothic" panose="020B0502020202020204" pitchFamily="34" charset="0"/>
              </a:rPr>
              <a:t> to </a:t>
            </a:r>
            <a:r>
              <a:rPr lang="fi-FI" sz="1400" i="1" dirty="0" err="1">
                <a:solidFill>
                  <a:srgbClr val="FFFFFF"/>
                </a:solidFill>
                <a:latin typeface="Century Gothic" panose="020B0502020202020204" pitchFamily="34" charset="0"/>
              </a:rPr>
              <a:t>companion</a:t>
            </a:r>
            <a:r>
              <a:rPr lang="fi-FI" sz="1400" dirty="0">
                <a:solidFill>
                  <a:srgbClr val="FFFFFF"/>
                </a:solidFill>
                <a:latin typeface="Century Gothic" panose="020B0502020202020204" pitchFamily="34" charset="0"/>
              </a:rPr>
              <a:t> and </a:t>
            </a:r>
            <a:r>
              <a:rPr lang="fi-FI" sz="1400" i="1" dirty="0" err="1">
                <a:solidFill>
                  <a:srgbClr val="FFFFFF"/>
                </a:solidFill>
                <a:latin typeface="Century Gothic" panose="020B0502020202020204" pitchFamily="34" charset="0"/>
              </a:rPr>
              <a:t>Artificial</a:t>
            </a:r>
            <a:r>
              <a:rPr lang="fi-FI" sz="1400" i="1" dirty="0">
                <a:solidFill>
                  <a:srgbClr val="FFFFFF"/>
                </a:solidFill>
                <a:latin typeface="Century Gothic" panose="020B0502020202020204" pitchFamily="34" charset="0"/>
              </a:rPr>
              <a:t> </a:t>
            </a:r>
            <a:r>
              <a:rPr lang="fi-FI" sz="1400" i="1" dirty="0" err="1">
                <a:solidFill>
                  <a:srgbClr val="FFFFFF"/>
                </a:solidFill>
                <a:latin typeface="Century Gothic" panose="020B0502020202020204" pitchFamily="34" charset="0"/>
              </a:rPr>
              <a:t>Intelligence</a:t>
            </a:r>
            <a:r>
              <a:rPr lang="fi-FI" sz="1400" dirty="0">
                <a:solidFill>
                  <a:srgbClr val="FFFFFF"/>
                </a:solidFill>
                <a:latin typeface="Century Gothic" panose="020B0502020202020204" pitchFamily="34" charset="0"/>
              </a:rPr>
              <a:t>. One </a:t>
            </a:r>
            <a:r>
              <a:rPr lang="fi-FI" sz="1400" dirty="0" err="1">
                <a:solidFill>
                  <a:srgbClr val="FFFFFF"/>
                </a:solidFill>
                <a:latin typeface="Century Gothic" panose="020B0502020202020204" pitchFamily="34" charset="0"/>
              </a:rPr>
              <a:t>other</a:t>
            </a:r>
            <a:r>
              <a:rPr lang="fi-FI" sz="1400" dirty="0">
                <a:solidFill>
                  <a:srgbClr val="FFFFFF"/>
                </a:solidFill>
                <a:latin typeface="Century Gothic" panose="020B0502020202020204" pitchFamily="34" charset="0"/>
              </a:rPr>
              <a:t> </a:t>
            </a:r>
            <a:r>
              <a:rPr lang="fi-FI" sz="1400" dirty="0" err="1">
                <a:solidFill>
                  <a:srgbClr val="FFFFFF"/>
                </a:solidFill>
                <a:latin typeface="Century Gothic" panose="020B0502020202020204" pitchFamily="34" charset="0"/>
              </a:rPr>
              <a:t>writing</a:t>
            </a:r>
            <a:r>
              <a:rPr lang="fi-FI" sz="1400" dirty="0">
                <a:solidFill>
                  <a:srgbClr val="FFFFFF"/>
                </a:solidFill>
                <a:latin typeface="Century Gothic" panose="020B0502020202020204" pitchFamily="34" charset="0"/>
              </a:rPr>
              <a:t> </a:t>
            </a:r>
            <a:r>
              <a:rPr lang="fi-FI" sz="1400" dirty="0" err="1">
                <a:solidFill>
                  <a:srgbClr val="FFFFFF"/>
                </a:solidFill>
                <a:latin typeface="Century Gothic" panose="020B0502020202020204" pitchFamily="34" charset="0"/>
              </a:rPr>
              <a:t>format</a:t>
            </a:r>
            <a:r>
              <a:rPr lang="fi-FI" sz="1400" dirty="0">
                <a:solidFill>
                  <a:srgbClr val="FFFFFF"/>
                </a:solidFill>
                <a:latin typeface="Century Gothic" panose="020B0502020202020204" pitchFamily="34" charset="0"/>
              </a:rPr>
              <a:t> </a:t>
            </a:r>
            <a:r>
              <a:rPr lang="fi-FI" sz="1400" dirty="0" err="1">
                <a:solidFill>
                  <a:srgbClr val="FFFFFF"/>
                </a:solidFill>
                <a:latin typeface="Century Gothic" panose="020B0502020202020204" pitchFamily="34" charset="0"/>
              </a:rPr>
              <a:t>we</a:t>
            </a:r>
            <a:r>
              <a:rPr lang="fi-FI" sz="1400" dirty="0">
                <a:solidFill>
                  <a:srgbClr val="FFFFFF"/>
                </a:solidFill>
                <a:latin typeface="Century Gothic" panose="020B0502020202020204" pitchFamily="34" charset="0"/>
              </a:rPr>
              <a:t> </a:t>
            </a:r>
            <a:r>
              <a:rPr lang="fi-FI" sz="1400" dirty="0" err="1">
                <a:solidFill>
                  <a:srgbClr val="FFFFFF"/>
                </a:solidFill>
                <a:latin typeface="Century Gothic" panose="020B0502020202020204" pitchFamily="34" charset="0"/>
              </a:rPr>
              <a:t>considered</a:t>
            </a:r>
            <a:r>
              <a:rPr lang="fi-FI" sz="1400" dirty="0">
                <a:solidFill>
                  <a:srgbClr val="FFFFFF"/>
                </a:solidFill>
                <a:latin typeface="Century Gothic" panose="020B0502020202020204" pitchFamily="34" charset="0"/>
              </a:rPr>
              <a:t> </a:t>
            </a:r>
            <a:r>
              <a:rPr lang="fi-FI" sz="1400" dirty="0" err="1">
                <a:solidFill>
                  <a:srgbClr val="FFFFFF"/>
                </a:solidFill>
                <a:latin typeface="Century Gothic" panose="020B0502020202020204" pitchFamily="34" charset="0"/>
              </a:rPr>
              <a:t>was</a:t>
            </a:r>
            <a:r>
              <a:rPr lang="fi-FI" sz="1400" dirty="0">
                <a:solidFill>
                  <a:srgbClr val="FFFFFF"/>
                </a:solidFill>
                <a:latin typeface="Century Gothic" panose="020B0502020202020204" pitchFamily="34" charset="0"/>
              </a:rPr>
              <a:t> </a:t>
            </a:r>
            <a:r>
              <a:rPr lang="fi-FI" sz="1400" b="1" dirty="0" err="1">
                <a:solidFill>
                  <a:srgbClr val="FFFFFF"/>
                </a:solidFill>
                <a:latin typeface="Century Gothic" panose="020B0502020202020204" pitchFamily="34" charset="0"/>
              </a:rPr>
              <a:t>ComPAI</a:t>
            </a:r>
            <a:r>
              <a:rPr lang="fi-FI" sz="1400" dirty="0">
                <a:solidFill>
                  <a:srgbClr val="FFFFFF"/>
                </a:solidFill>
                <a:latin typeface="Century Gothic" panose="020B0502020202020204" pitchFamily="34" charset="0"/>
              </a:rPr>
              <a:t>, </a:t>
            </a:r>
            <a:r>
              <a:rPr lang="fi-FI" sz="1400" dirty="0" err="1">
                <a:solidFill>
                  <a:srgbClr val="FFFFFF"/>
                </a:solidFill>
                <a:latin typeface="Century Gothic" panose="020B0502020202020204" pitchFamily="34" charset="0"/>
              </a:rPr>
              <a:t>where</a:t>
            </a:r>
            <a:r>
              <a:rPr lang="fi-FI" sz="1400" dirty="0">
                <a:solidFill>
                  <a:srgbClr val="FFFFFF"/>
                </a:solidFill>
                <a:latin typeface="Century Gothic" panose="020B0502020202020204" pitchFamily="34" charset="0"/>
              </a:rPr>
              <a:t> </a:t>
            </a:r>
            <a:r>
              <a:rPr lang="fi-FI" sz="1400" i="1" dirty="0">
                <a:solidFill>
                  <a:srgbClr val="FFFFFF"/>
                </a:solidFill>
                <a:latin typeface="Century Gothic" panose="020B0502020202020204" pitchFamily="34" charset="0"/>
              </a:rPr>
              <a:t>PAI</a:t>
            </a:r>
            <a:r>
              <a:rPr lang="fi-FI" sz="1400" dirty="0">
                <a:solidFill>
                  <a:srgbClr val="FFFFFF"/>
                </a:solidFill>
                <a:latin typeface="Century Gothic" panose="020B0502020202020204" pitchFamily="34" charset="0"/>
              </a:rPr>
              <a:t> </a:t>
            </a:r>
            <a:r>
              <a:rPr lang="fi-FI" sz="1400" dirty="0" err="1">
                <a:solidFill>
                  <a:srgbClr val="FFFFFF"/>
                </a:solidFill>
                <a:latin typeface="Century Gothic" panose="020B0502020202020204" pitchFamily="34" charset="0"/>
              </a:rPr>
              <a:t>would’ve</a:t>
            </a:r>
            <a:r>
              <a:rPr lang="fi-FI" sz="1400" dirty="0">
                <a:solidFill>
                  <a:srgbClr val="FFFFFF"/>
                </a:solidFill>
                <a:latin typeface="Century Gothic" panose="020B0502020202020204" pitchFamily="34" charset="0"/>
              </a:rPr>
              <a:t> </a:t>
            </a:r>
            <a:r>
              <a:rPr lang="fi-FI" sz="1400" dirty="0" err="1">
                <a:solidFill>
                  <a:srgbClr val="FFFFFF"/>
                </a:solidFill>
                <a:latin typeface="Century Gothic" panose="020B0502020202020204" pitchFamily="34" charset="0"/>
              </a:rPr>
              <a:t>been</a:t>
            </a:r>
            <a:r>
              <a:rPr lang="fi-FI" sz="1400" dirty="0">
                <a:solidFill>
                  <a:srgbClr val="FFFFFF"/>
                </a:solidFill>
                <a:latin typeface="Century Gothic" panose="020B0502020202020204" pitchFamily="34" charset="0"/>
              </a:rPr>
              <a:t> an </a:t>
            </a:r>
            <a:r>
              <a:rPr lang="fi-FI" sz="1400" dirty="0" err="1">
                <a:solidFill>
                  <a:srgbClr val="FFFFFF"/>
                </a:solidFill>
                <a:latin typeface="Century Gothic" panose="020B0502020202020204" pitchFamily="34" charset="0"/>
              </a:rPr>
              <a:t>abbreviation</a:t>
            </a:r>
            <a:r>
              <a:rPr lang="fi-FI" sz="1400" dirty="0">
                <a:solidFill>
                  <a:srgbClr val="FFFFFF"/>
                </a:solidFill>
                <a:latin typeface="Century Gothic" panose="020B0502020202020204" pitchFamily="34" charset="0"/>
              </a:rPr>
              <a:t> for </a:t>
            </a:r>
            <a:r>
              <a:rPr lang="fi-FI" sz="1400" i="1" dirty="0">
                <a:solidFill>
                  <a:srgbClr val="FFFFFF"/>
                </a:solidFill>
                <a:latin typeface="Century Gothic" panose="020B0502020202020204" pitchFamily="34" charset="0"/>
              </a:rPr>
              <a:t>Personal AI</a:t>
            </a:r>
            <a:r>
              <a:rPr lang="fi-FI" sz="1400" dirty="0">
                <a:solidFill>
                  <a:srgbClr val="FFFFFF"/>
                </a:solidFill>
                <a:latin typeface="Century Gothic" panose="020B0502020202020204" pitchFamily="34" charset="0"/>
              </a:rPr>
              <a:t>.</a:t>
            </a:r>
            <a:endParaRPr lang="fi-FI" dirty="0"/>
          </a:p>
        </p:txBody>
      </p:sp>
    </p:spTree>
    <p:extLst>
      <p:ext uri="{BB962C8B-B14F-4D97-AF65-F5344CB8AC3E}">
        <p14:creationId xmlns:p14="http://schemas.microsoft.com/office/powerpoint/2010/main" val="10329015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Kuva 4" descr="Kuva, joka sisältää kohteen kalenteri&#10;&#10;Kuvaus luotu automaattisesti">
            <a:extLst>
              <a:ext uri="{FF2B5EF4-FFF2-40B4-BE49-F238E27FC236}">
                <a16:creationId xmlns:a16="http://schemas.microsoft.com/office/drawing/2014/main" id="{B8DE4837-5172-C883-E017-F7D12096F23A}"/>
              </a:ext>
            </a:extLst>
          </p:cNvPr>
          <p:cNvPicPr>
            <a:picLocks noChangeAspect="1"/>
          </p:cNvPicPr>
          <p:nvPr/>
        </p:nvPicPr>
        <p:blipFill rotWithShape="1">
          <a:blip r:embed="rId2">
            <a:extLst>
              <a:ext uri="{28A0092B-C50C-407E-A947-70E740481C1C}">
                <a14:useLocalDpi xmlns:a14="http://schemas.microsoft.com/office/drawing/2010/main" val="0"/>
              </a:ext>
            </a:extLst>
          </a:blip>
          <a:srcRect t="1390" b="1390"/>
          <a:stretch/>
        </p:blipFill>
        <p:spPr>
          <a:xfrm>
            <a:off x="0" y="0"/>
            <a:ext cx="6857999" cy="10047684"/>
          </a:xfrm>
          <a:prstGeom prst="rect">
            <a:avLst/>
          </a:prstGeom>
        </p:spPr>
      </p:pic>
    </p:spTree>
    <p:extLst>
      <p:ext uri="{BB962C8B-B14F-4D97-AF65-F5344CB8AC3E}">
        <p14:creationId xmlns:p14="http://schemas.microsoft.com/office/powerpoint/2010/main" val="11749612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Kuva 4" descr="Kuva, joka sisältää kohteen teksti&#10;&#10;Kuvaus luotu automaattisesti">
            <a:extLst>
              <a:ext uri="{FF2B5EF4-FFF2-40B4-BE49-F238E27FC236}">
                <a16:creationId xmlns:a16="http://schemas.microsoft.com/office/drawing/2014/main" id="{450A2147-1EBB-656B-D361-CE2B11FEA204}"/>
              </a:ext>
            </a:extLst>
          </p:cNvPr>
          <p:cNvPicPr>
            <a:picLocks noChangeAspect="1"/>
          </p:cNvPicPr>
          <p:nvPr/>
        </p:nvPicPr>
        <p:blipFill rotWithShape="1">
          <a:blip r:embed="rId2">
            <a:extLst>
              <a:ext uri="{28A0092B-C50C-407E-A947-70E740481C1C}">
                <a14:useLocalDpi xmlns:a14="http://schemas.microsoft.com/office/drawing/2010/main" val="0"/>
              </a:ext>
            </a:extLst>
          </a:blip>
          <a:srcRect t="2348" b="2348"/>
          <a:stretch/>
        </p:blipFill>
        <p:spPr>
          <a:xfrm>
            <a:off x="0" y="0"/>
            <a:ext cx="6858000" cy="10150078"/>
          </a:xfrm>
          <a:prstGeom prst="rect">
            <a:avLst/>
          </a:prstGeom>
        </p:spPr>
      </p:pic>
    </p:spTree>
    <p:extLst>
      <p:ext uri="{BB962C8B-B14F-4D97-AF65-F5344CB8AC3E}">
        <p14:creationId xmlns:p14="http://schemas.microsoft.com/office/powerpoint/2010/main" val="23337926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B9F52F11-5393-801D-6524-39A54C790E92}"/>
              </a:ext>
            </a:extLst>
          </p:cNvPr>
          <p:cNvSpPr>
            <a:spLocks noGrp="1"/>
          </p:cNvSpPr>
          <p:nvPr>
            <p:ph type="ctrTitle"/>
          </p:nvPr>
        </p:nvSpPr>
        <p:spPr>
          <a:xfrm>
            <a:off x="560647" y="1339765"/>
            <a:ext cx="5736706" cy="925915"/>
          </a:xfrm>
        </p:spPr>
        <p:txBody>
          <a:bodyPr>
            <a:normAutofit/>
          </a:bodyPr>
          <a:lstStyle/>
          <a:p>
            <a:pPr algn="r"/>
            <a:r>
              <a:rPr lang="fi-FI" sz="2000" b="0" i="0" u="none" strike="noStrike" dirty="0">
                <a:solidFill>
                  <a:srgbClr val="FFFFFF"/>
                </a:solidFill>
                <a:effectLst/>
              </a:rPr>
              <a:t>Demo 2:</a:t>
            </a:r>
            <a:br>
              <a:rPr lang="fi-FI" sz="4000" b="0" i="0" u="none" strike="noStrike" dirty="0">
                <a:solidFill>
                  <a:srgbClr val="FFFFFF"/>
                </a:solidFill>
                <a:effectLst/>
              </a:rPr>
            </a:br>
            <a:r>
              <a:rPr lang="fi-FI" sz="3000" b="0" i="0" u="none" strike="noStrike" dirty="0">
                <a:solidFill>
                  <a:srgbClr val="FFFFFF"/>
                </a:solidFill>
                <a:effectLst/>
              </a:rPr>
              <a:t>PRODUCT </a:t>
            </a:r>
            <a:r>
              <a:rPr lang="fi-FI" sz="3000" b="0" i="0" u="none" strike="noStrike" dirty="0" err="1">
                <a:solidFill>
                  <a:srgbClr val="FFFFFF"/>
                </a:solidFill>
                <a:effectLst/>
              </a:rPr>
              <a:t>Features</a:t>
            </a:r>
            <a:endParaRPr lang="fi-FI" sz="3000" dirty="0"/>
          </a:p>
        </p:txBody>
      </p:sp>
      <p:sp>
        <p:nvSpPr>
          <p:cNvPr id="3" name="Alaotsikko 2">
            <a:extLst>
              <a:ext uri="{FF2B5EF4-FFF2-40B4-BE49-F238E27FC236}">
                <a16:creationId xmlns:a16="http://schemas.microsoft.com/office/drawing/2014/main" id="{01169D37-83D4-26A2-2FAA-7DFDF9F0498C}"/>
              </a:ext>
            </a:extLst>
          </p:cNvPr>
          <p:cNvSpPr>
            <a:spLocks noGrp="1"/>
          </p:cNvSpPr>
          <p:nvPr>
            <p:ph type="subTitle" idx="1"/>
          </p:nvPr>
        </p:nvSpPr>
        <p:spPr>
          <a:xfrm>
            <a:off x="727363" y="2748048"/>
            <a:ext cx="5403273" cy="2613603"/>
          </a:xfrm>
        </p:spPr>
        <p:txBody>
          <a:bodyPr>
            <a:normAutofit/>
          </a:bodyPr>
          <a:lstStyle/>
          <a:p>
            <a:pPr>
              <a:lnSpc>
                <a:spcPct val="150000"/>
              </a:lnSpc>
            </a:pPr>
            <a:r>
              <a:rPr lang="fi-FI" sz="1800" dirty="0" err="1"/>
              <a:t>Communicate</a:t>
            </a:r>
            <a:r>
              <a:rPr lang="fi-FI" sz="1800" dirty="0"/>
              <a:t> </a:t>
            </a:r>
            <a:r>
              <a:rPr lang="fi-FI" sz="1800" dirty="0" err="1"/>
              <a:t>through</a:t>
            </a:r>
            <a:r>
              <a:rPr lang="fi-FI" sz="1800" dirty="0"/>
              <a:t> </a:t>
            </a:r>
            <a:r>
              <a:rPr lang="fi-FI" sz="1800" dirty="0" err="1"/>
              <a:t>your</a:t>
            </a:r>
            <a:r>
              <a:rPr lang="fi-FI" sz="1800" dirty="0"/>
              <a:t> </a:t>
            </a:r>
            <a:r>
              <a:rPr lang="fi-FI" sz="1800" dirty="0" err="1"/>
              <a:t>mind</a:t>
            </a:r>
            <a:r>
              <a:rPr lang="fi-FI" sz="1800" dirty="0"/>
              <a:t> </a:t>
            </a:r>
            <a:r>
              <a:rPr lang="fi-FI" sz="1800" dirty="0" err="1"/>
              <a:t>without</a:t>
            </a:r>
            <a:r>
              <a:rPr lang="fi-FI" sz="1800" dirty="0"/>
              <a:t> </a:t>
            </a:r>
            <a:r>
              <a:rPr lang="fi-FI" sz="1800" dirty="0" err="1"/>
              <a:t>any</a:t>
            </a:r>
            <a:r>
              <a:rPr lang="fi-FI" sz="1800" dirty="0"/>
              <a:t> </a:t>
            </a:r>
            <a:r>
              <a:rPr lang="fi-FI" sz="1800" dirty="0" err="1"/>
              <a:t>hassle</a:t>
            </a:r>
            <a:r>
              <a:rPr lang="fi-FI" sz="1800" dirty="0"/>
              <a:t> </a:t>
            </a:r>
            <a:r>
              <a:rPr lang="fi-FI" sz="1800" dirty="0" err="1"/>
              <a:t>by</a:t>
            </a:r>
            <a:r>
              <a:rPr lang="fi-FI" sz="1800" dirty="0"/>
              <a:t> </a:t>
            </a:r>
            <a:r>
              <a:rPr lang="fi-FI" sz="1800" dirty="0" err="1"/>
              <a:t>inconspicuos</a:t>
            </a:r>
            <a:r>
              <a:rPr lang="fi-FI" sz="1800" dirty="0"/>
              <a:t> </a:t>
            </a:r>
            <a:r>
              <a:rPr lang="fi-FI" sz="1800" dirty="0" err="1"/>
              <a:t>implant</a:t>
            </a:r>
            <a:r>
              <a:rPr lang="fi-FI" sz="1800" dirty="0"/>
              <a:t>.</a:t>
            </a:r>
          </a:p>
          <a:p>
            <a:pPr>
              <a:lnSpc>
                <a:spcPct val="150000"/>
              </a:lnSpc>
            </a:pPr>
            <a:r>
              <a:rPr lang="fi-FI" sz="1800" dirty="0"/>
              <a:t>Here </a:t>
            </a:r>
            <a:r>
              <a:rPr lang="fi-FI" sz="1800" dirty="0" err="1"/>
              <a:t>are</a:t>
            </a:r>
            <a:r>
              <a:rPr lang="fi-FI" sz="1800" dirty="0"/>
              <a:t> </a:t>
            </a:r>
            <a:r>
              <a:rPr lang="fi-FI" sz="1800" dirty="0" err="1"/>
              <a:t>couple</a:t>
            </a:r>
            <a:r>
              <a:rPr lang="fi-FI" sz="1800" dirty="0"/>
              <a:t> </a:t>
            </a:r>
            <a:r>
              <a:rPr lang="fi-FI" sz="1800" dirty="0" err="1"/>
              <a:t>examples</a:t>
            </a:r>
            <a:r>
              <a:rPr lang="fi-FI" sz="1800" dirty="0"/>
              <a:t> </a:t>
            </a:r>
            <a:r>
              <a:rPr lang="fi-FI" sz="1800" dirty="0" err="1"/>
              <a:t>how</a:t>
            </a:r>
            <a:r>
              <a:rPr lang="fi-FI" sz="1800" dirty="0"/>
              <a:t> </a:t>
            </a:r>
            <a:r>
              <a:rPr lang="fi-FI" sz="1800" dirty="0" err="1"/>
              <a:t>CompAI</a:t>
            </a:r>
            <a:r>
              <a:rPr lang="fi-FI" sz="1800" dirty="0"/>
              <a:t> </a:t>
            </a:r>
            <a:r>
              <a:rPr lang="fi-FI" sz="1800" dirty="0" err="1"/>
              <a:t>could</a:t>
            </a:r>
            <a:r>
              <a:rPr lang="fi-FI" sz="1800" dirty="0"/>
              <a:t> </a:t>
            </a:r>
            <a:r>
              <a:rPr lang="fi-FI" sz="1800" dirty="0" err="1"/>
              <a:t>be</a:t>
            </a:r>
            <a:r>
              <a:rPr lang="fi-FI" sz="1800" dirty="0"/>
              <a:t> </a:t>
            </a:r>
            <a:r>
              <a:rPr lang="fi-FI" sz="1800" dirty="0" err="1"/>
              <a:t>used</a:t>
            </a:r>
            <a:r>
              <a:rPr lang="fi-FI" sz="1800" dirty="0"/>
              <a:t> in </a:t>
            </a:r>
            <a:r>
              <a:rPr lang="fi-FI" sz="1800" dirty="0" err="1"/>
              <a:t>everyday</a:t>
            </a:r>
            <a:r>
              <a:rPr lang="fi-FI" sz="1800" dirty="0"/>
              <a:t> life – </a:t>
            </a:r>
            <a:r>
              <a:rPr lang="fi-FI" sz="1800" dirty="0" err="1"/>
              <a:t>imagine</a:t>
            </a:r>
            <a:r>
              <a:rPr lang="fi-FI" sz="1800" dirty="0"/>
              <a:t> </a:t>
            </a:r>
            <a:r>
              <a:rPr lang="fi-FI" sz="1800" dirty="0" err="1"/>
              <a:t>all</a:t>
            </a:r>
            <a:r>
              <a:rPr lang="fi-FI" sz="1800" dirty="0"/>
              <a:t> </a:t>
            </a:r>
            <a:r>
              <a:rPr lang="fi-FI" sz="1800" dirty="0" err="1"/>
              <a:t>this</a:t>
            </a:r>
            <a:r>
              <a:rPr lang="fi-FI" sz="1800" dirty="0"/>
              <a:t> happening in </a:t>
            </a:r>
            <a:r>
              <a:rPr lang="fi-FI" sz="1800" dirty="0" err="1"/>
              <a:t>real</a:t>
            </a:r>
            <a:r>
              <a:rPr lang="fi-FI" sz="1800" dirty="0"/>
              <a:t> </a:t>
            </a:r>
            <a:r>
              <a:rPr lang="fi-FI" sz="1800" dirty="0" err="1"/>
              <a:t>time</a:t>
            </a:r>
            <a:r>
              <a:rPr lang="fi-FI" sz="1800" dirty="0"/>
              <a:t>, </a:t>
            </a:r>
            <a:r>
              <a:rPr lang="fi-FI" sz="1800" dirty="0" err="1"/>
              <a:t>within</a:t>
            </a:r>
            <a:r>
              <a:rPr lang="fi-FI" sz="1800" dirty="0"/>
              <a:t> </a:t>
            </a:r>
            <a:r>
              <a:rPr lang="fi-FI" sz="1800" dirty="0" err="1"/>
              <a:t>your</a:t>
            </a:r>
            <a:r>
              <a:rPr lang="fi-FI" sz="1800" dirty="0"/>
              <a:t> </a:t>
            </a:r>
            <a:r>
              <a:rPr lang="fi-FI" sz="1800" dirty="0" err="1"/>
              <a:t>thoughts</a:t>
            </a:r>
            <a:r>
              <a:rPr lang="fi-FI" sz="1800" dirty="0"/>
              <a:t>.</a:t>
            </a:r>
          </a:p>
        </p:txBody>
      </p:sp>
      <p:pic>
        <p:nvPicPr>
          <p:cNvPr id="1027" name="Picture 3">
            <a:extLst>
              <a:ext uri="{FF2B5EF4-FFF2-40B4-BE49-F238E27FC236}">
                <a16:creationId xmlns:a16="http://schemas.microsoft.com/office/drawing/2014/main" id="{55656922-6291-953E-C670-0DF8AAFEA8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2197" y="5329930"/>
            <a:ext cx="2613604" cy="26136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21594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107534-C33F-7C77-A95F-198B6016E3A2}"/>
              </a:ext>
            </a:extLst>
          </p:cNvPr>
          <p:cNvSpPr>
            <a:spLocks noGrp="1"/>
          </p:cNvSpPr>
          <p:nvPr>
            <p:ph type="ctrTitle"/>
          </p:nvPr>
        </p:nvSpPr>
        <p:spPr/>
        <p:txBody>
          <a:bodyPr>
            <a:normAutofit/>
          </a:bodyPr>
          <a:lstStyle/>
          <a:p>
            <a:pPr rtl="0" fontAlgn="base"/>
            <a:br>
              <a:rPr lang="en-US" b="0" i="0">
                <a:effectLst/>
                <a:latin typeface="Arial" panose="020B0604020202020204" pitchFamily="34" charset="0"/>
              </a:rPr>
            </a:br>
            <a:endParaRPr lang="fi-FI"/>
          </a:p>
        </p:txBody>
      </p:sp>
      <p:pic>
        <p:nvPicPr>
          <p:cNvPr id="2050" name="Picture 2">
            <a:extLst>
              <a:ext uri="{FF2B5EF4-FFF2-40B4-BE49-F238E27FC236}">
                <a16:creationId xmlns:a16="http://schemas.microsoft.com/office/drawing/2014/main" id="{1A5A1D50-3C31-6591-0EDD-01E8A112383A}"/>
              </a:ext>
            </a:extLst>
          </p:cNvPr>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tretch>
            <a:fillRect/>
          </a:stretch>
        </p:blipFill>
        <p:spPr bwMode="auto">
          <a:xfrm>
            <a:off x="539750" y="1885780"/>
            <a:ext cx="2889250" cy="143827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9BC02826-F334-5877-A70C-FCB85E2DD6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9808" y="3742300"/>
            <a:ext cx="2889192" cy="1710517"/>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489364CC-11F2-2D9D-7760-9A809E91EAD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9808" y="5881958"/>
            <a:ext cx="2889192" cy="143740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18588C6-234B-7C85-BA69-73B7A8A926F1}"/>
              </a:ext>
            </a:extLst>
          </p:cNvPr>
          <p:cNvSpPr txBox="1"/>
          <p:nvPr/>
        </p:nvSpPr>
        <p:spPr>
          <a:xfrm>
            <a:off x="3780472" y="3324055"/>
            <a:ext cx="2391728" cy="1702774"/>
          </a:xfrm>
          <a:prstGeom prst="rect">
            <a:avLst/>
          </a:prstGeom>
          <a:noFill/>
        </p:spPr>
        <p:txBody>
          <a:bodyPr wrap="square" rtlCol="0">
            <a:spAutoFit/>
          </a:bodyPr>
          <a:lstStyle/>
          <a:p>
            <a:pPr algn="l" rtl="0" fontAlgn="base">
              <a:lnSpc>
                <a:spcPct val="150000"/>
              </a:lnSpc>
              <a:buFont typeface="Arial" panose="020B0604020202020204" pitchFamily="34" charset="0"/>
              <a:buChar char="•"/>
            </a:pPr>
            <a:r>
              <a:rPr lang="en-US" b="0" i="0" u="none" strike="noStrike" dirty="0">
                <a:solidFill>
                  <a:srgbClr val="FFFFFF"/>
                </a:solidFill>
                <a:effectLst/>
              </a:rPr>
              <a:t> Ask questions and recommendations</a:t>
            </a:r>
            <a:r>
              <a:rPr lang="en-US" b="0" i="0" dirty="0">
                <a:solidFill>
                  <a:srgbClr val="FFFFFF"/>
                </a:solidFill>
                <a:effectLst/>
              </a:rPr>
              <a:t>​</a:t>
            </a:r>
            <a:endParaRPr lang="en-US" b="0" i="0" dirty="0">
              <a:effectLst/>
            </a:endParaRPr>
          </a:p>
          <a:p>
            <a:pPr algn="l" rtl="0" fontAlgn="base">
              <a:lnSpc>
                <a:spcPct val="150000"/>
              </a:lnSpc>
              <a:buFont typeface="Arial" panose="020B0604020202020204" pitchFamily="34" charset="0"/>
              <a:buChar char="•"/>
            </a:pPr>
            <a:r>
              <a:rPr lang="en-US" b="0" i="0" u="none" strike="noStrike" dirty="0">
                <a:solidFill>
                  <a:srgbClr val="FFFFFF"/>
                </a:solidFill>
                <a:effectLst/>
              </a:rPr>
              <a:t> Personalize your experience</a:t>
            </a:r>
            <a:r>
              <a:rPr lang="en-US" b="0" i="0" dirty="0">
                <a:solidFill>
                  <a:srgbClr val="FFFFFF"/>
                </a:solidFill>
                <a:effectLst/>
              </a:rPr>
              <a:t>​</a:t>
            </a:r>
            <a:endParaRPr lang="en-US" b="0" i="0" dirty="0">
              <a:effectLst/>
            </a:endParaRPr>
          </a:p>
        </p:txBody>
      </p:sp>
      <p:sp>
        <p:nvSpPr>
          <p:cNvPr id="5" name="Title 1">
            <a:extLst>
              <a:ext uri="{FF2B5EF4-FFF2-40B4-BE49-F238E27FC236}">
                <a16:creationId xmlns:a16="http://schemas.microsoft.com/office/drawing/2014/main" id="{90B69F9E-79C4-A9E4-28A8-362A715B5823}"/>
              </a:ext>
            </a:extLst>
          </p:cNvPr>
          <p:cNvSpPr txBox="1">
            <a:spLocks/>
          </p:cNvSpPr>
          <p:nvPr/>
        </p:nvSpPr>
        <p:spPr>
          <a:xfrm>
            <a:off x="1654493" y="821677"/>
            <a:ext cx="4783455" cy="846626"/>
          </a:xfrm>
          <a:prstGeom prst="rect">
            <a:avLst/>
          </a:prstGeom>
        </p:spPr>
        <p:txBody>
          <a:bodyPr vert="horz" lIns="91440" tIns="45720" rIns="91440" bIns="45720" rtlCol="0" anchor="b">
            <a:normAutofit/>
          </a:bodyPr>
          <a:lstStyle>
            <a:lvl1pPr algn="l" defTabSz="685800" rtl="0" eaLnBrk="1" latinLnBrk="0" hangingPunct="1">
              <a:lnSpc>
                <a:spcPct val="90000"/>
              </a:lnSpc>
              <a:spcBef>
                <a:spcPct val="0"/>
              </a:spcBef>
              <a:buNone/>
              <a:defRPr sz="4500" kern="1200" cap="all" baseline="0">
                <a:solidFill>
                  <a:schemeClr val="tx1"/>
                </a:solidFill>
                <a:latin typeface="+mj-lt"/>
                <a:ea typeface="+mj-ea"/>
                <a:cs typeface="+mj-cs"/>
              </a:defRPr>
            </a:lvl1pPr>
          </a:lstStyle>
          <a:p>
            <a:pPr algn="r"/>
            <a:r>
              <a:rPr lang="en-US" sz="2800" b="0" i="0" kern="1200" dirty="0">
                <a:solidFill>
                  <a:srgbClr val="FFFFFF"/>
                </a:solidFill>
                <a:effectLst/>
                <a:latin typeface="Century Gothic" panose="020B0502020202020204" pitchFamily="34" charset="0"/>
                <a:ea typeface="+mn-ea"/>
                <a:cs typeface="+mn-cs"/>
              </a:rPr>
              <a:t>You have the control</a:t>
            </a:r>
            <a:endParaRPr lang="fi-FI" sz="2800" dirty="0"/>
          </a:p>
        </p:txBody>
      </p:sp>
    </p:spTree>
    <p:extLst>
      <p:ext uri="{BB962C8B-B14F-4D97-AF65-F5344CB8AC3E}">
        <p14:creationId xmlns:p14="http://schemas.microsoft.com/office/powerpoint/2010/main" val="4258079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Kuva 18" descr="Abstrakti tausta, jossa on verkkokuvio">
            <a:extLst>
              <a:ext uri="{FF2B5EF4-FFF2-40B4-BE49-F238E27FC236}">
                <a16:creationId xmlns:a16="http://schemas.microsoft.com/office/drawing/2014/main" id="{B7A39A77-736E-1F52-543D-BFDE2E4431D7}"/>
              </a:ext>
            </a:extLst>
          </p:cNvPr>
          <p:cNvPicPr>
            <a:picLocks noChangeAspect="1"/>
          </p:cNvPicPr>
          <p:nvPr/>
        </p:nvPicPr>
        <p:blipFill rotWithShape="1">
          <a:blip r:embed="rId2">
            <a:extLst>
              <a:ext uri="{28A0092B-C50C-407E-A947-70E740481C1C}">
                <a14:useLocalDpi xmlns:a14="http://schemas.microsoft.com/office/drawing/2010/main" val="0"/>
              </a:ext>
            </a:extLst>
          </a:blip>
          <a:srcRect l="62322" t="43681" r="253" b="83"/>
          <a:stretch/>
        </p:blipFill>
        <p:spPr>
          <a:xfrm>
            <a:off x="19894" y="2309391"/>
            <a:ext cx="6858000" cy="6858000"/>
          </a:xfrm>
          <a:prstGeom prst="rect">
            <a:avLst/>
          </a:prstGeom>
          <a:effectLst>
            <a:softEdge rad="635000"/>
          </a:effectLst>
        </p:spPr>
      </p:pic>
      <p:sp>
        <p:nvSpPr>
          <p:cNvPr id="2" name="Otsikko 1">
            <a:extLst>
              <a:ext uri="{FF2B5EF4-FFF2-40B4-BE49-F238E27FC236}">
                <a16:creationId xmlns:a16="http://schemas.microsoft.com/office/drawing/2014/main" id="{7F611C0D-BF21-C734-60D2-91EB714EDA92}"/>
              </a:ext>
            </a:extLst>
          </p:cNvPr>
          <p:cNvSpPr>
            <a:spLocks noGrp="1"/>
          </p:cNvSpPr>
          <p:nvPr>
            <p:ph type="title"/>
          </p:nvPr>
        </p:nvSpPr>
        <p:spPr>
          <a:xfrm>
            <a:off x="1628775" y="544493"/>
            <a:ext cx="4783455" cy="1867707"/>
          </a:xfrm>
        </p:spPr>
        <p:txBody>
          <a:bodyPr>
            <a:normAutofit/>
          </a:bodyPr>
          <a:lstStyle/>
          <a:p>
            <a:r>
              <a:rPr lang="fi-FI" sz="4400" dirty="0"/>
              <a:t>OUR TEAM</a:t>
            </a:r>
          </a:p>
        </p:txBody>
      </p:sp>
      <p:sp>
        <p:nvSpPr>
          <p:cNvPr id="7" name="Kuusikulmio 6">
            <a:extLst>
              <a:ext uri="{FF2B5EF4-FFF2-40B4-BE49-F238E27FC236}">
                <a16:creationId xmlns:a16="http://schemas.microsoft.com/office/drawing/2014/main" id="{D947D96D-44A1-D2BE-E099-CE561E8E2CFE}"/>
              </a:ext>
            </a:extLst>
          </p:cNvPr>
          <p:cNvSpPr/>
          <p:nvPr/>
        </p:nvSpPr>
        <p:spPr>
          <a:xfrm>
            <a:off x="0" y="2412200"/>
            <a:ext cx="3771900" cy="3228976"/>
          </a:xfrm>
          <a:prstGeom prst="hexagon">
            <a:avLst/>
          </a:prstGeom>
        </p:spPr>
        <p:style>
          <a:lnRef idx="0">
            <a:schemeClr val="accent4"/>
          </a:lnRef>
          <a:fillRef idx="3">
            <a:schemeClr val="accent4"/>
          </a:fillRef>
          <a:effectRef idx="3">
            <a:schemeClr val="accent4"/>
          </a:effectRef>
          <a:fontRef idx="minor">
            <a:schemeClr val="lt1"/>
          </a:fontRef>
        </p:style>
        <p:txBody>
          <a:bodyPr rtlCol="0" anchor="ctr"/>
          <a:lstStyle/>
          <a:p>
            <a:pPr marL="0" indent="0" algn="ctr">
              <a:buNone/>
            </a:pPr>
            <a:r>
              <a:rPr lang="fi-FI" sz="2000" b="1" dirty="0">
                <a:solidFill>
                  <a:schemeClr val="bg1"/>
                </a:solidFill>
              </a:rPr>
              <a:t>William Reima</a:t>
            </a:r>
          </a:p>
          <a:p>
            <a:pPr marL="0" indent="0" algn="ctr">
              <a:buNone/>
            </a:pPr>
            <a:endParaRPr lang="fi-FI" b="1" dirty="0">
              <a:solidFill>
                <a:schemeClr val="bg1"/>
              </a:solidFill>
            </a:endParaRPr>
          </a:p>
          <a:p>
            <a:pPr marL="0" indent="0" algn="ctr">
              <a:lnSpc>
                <a:spcPct val="100000"/>
              </a:lnSpc>
              <a:buNone/>
            </a:pPr>
            <a:r>
              <a:rPr lang="fi-FI" dirty="0">
                <a:solidFill>
                  <a:schemeClr val="bg1"/>
                </a:solidFill>
              </a:rPr>
              <a:t>Third </a:t>
            </a:r>
            <a:r>
              <a:rPr lang="fi-FI" dirty="0" err="1">
                <a:solidFill>
                  <a:schemeClr val="bg1"/>
                </a:solidFill>
              </a:rPr>
              <a:t>year</a:t>
            </a:r>
            <a:r>
              <a:rPr lang="fi-FI" dirty="0">
                <a:solidFill>
                  <a:schemeClr val="bg1"/>
                </a:solidFill>
              </a:rPr>
              <a:t> </a:t>
            </a:r>
            <a:r>
              <a:rPr lang="fi-FI" dirty="0" err="1">
                <a:solidFill>
                  <a:schemeClr val="bg1"/>
                </a:solidFill>
              </a:rPr>
              <a:t>student</a:t>
            </a:r>
            <a:r>
              <a:rPr lang="fi-FI" dirty="0">
                <a:solidFill>
                  <a:schemeClr val="bg1"/>
                </a:solidFill>
              </a:rPr>
              <a:t> in Tampere </a:t>
            </a:r>
            <a:r>
              <a:rPr lang="fi-FI" dirty="0" err="1">
                <a:solidFill>
                  <a:schemeClr val="bg1"/>
                </a:solidFill>
              </a:rPr>
              <a:t>University</a:t>
            </a:r>
            <a:r>
              <a:rPr lang="fi-FI" dirty="0">
                <a:solidFill>
                  <a:schemeClr val="bg1"/>
                </a:solidFill>
              </a:rPr>
              <a:t> of </a:t>
            </a:r>
            <a:r>
              <a:rPr lang="fi-FI" dirty="0" err="1">
                <a:solidFill>
                  <a:schemeClr val="bg1"/>
                </a:solidFill>
              </a:rPr>
              <a:t>Applied</a:t>
            </a:r>
            <a:r>
              <a:rPr lang="fi-FI" dirty="0">
                <a:solidFill>
                  <a:schemeClr val="bg1"/>
                </a:solidFill>
              </a:rPr>
              <a:t> Sciences </a:t>
            </a:r>
            <a:r>
              <a:rPr lang="fi-FI" dirty="0" err="1">
                <a:solidFill>
                  <a:schemeClr val="bg1"/>
                </a:solidFill>
              </a:rPr>
              <a:t>studying</a:t>
            </a:r>
            <a:r>
              <a:rPr lang="fi-FI" dirty="0">
                <a:solidFill>
                  <a:schemeClr val="bg1"/>
                </a:solidFill>
              </a:rPr>
              <a:t> ICT-engineering </a:t>
            </a:r>
            <a:r>
              <a:rPr lang="fi-FI" dirty="0" err="1">
                <a:solidFill>
                  <a:schemeClr val="bg1"/>
                </a:solidFill>
              </a:rPr>
              <a:t>with</a:t>
            </a:r>
            <a:r>
              <a:rPr lang="fi-FI" dirty="0">
                <a:solidFill>
                  <a:schemeClr val="bg1"/>
                </a:solidFill>
              </a:rPr>
              <a:t> a </a:t>
            </a:r>
            <a:r>
              <a:rPr lang="fi-FI" dirty="0" err="1">
                <a:solidFill>
                  <a:schemeClr val="bg1"/>
                </a:solidFill>
              </a:rPr>
              <a:t>spezilization</a:t>
            </a:r>
            <a:r>
              <a:rPr lang="fi-FI" dirty="0">
                <a:solidFill>
                  <a:schemeClr val="bg1"/>
                </a:solidFill>
              </a:rPr>
              <a:t> to Software engineering</a:t>
            </a:r>
          </a:p>
        </p:txBody>
      </p:sp>
      <p:sp>
        <p:nvSpPr>
          <p:cNvPr id="8" name="Kuusikulmio 7">
            <a:extLst>
              <a:ext uri="{FF2B5EF4-FFF2-40B4-BE49-F238E27FC236}">
                <a16:creationId xmlns:a16="http://schemas.microsoft.com/office/drawing/2014/main" id="{49A19F8B-3E46-1685-ED65-8C260688EC5A}"/>
              </a:ext>
            </a:extLst>
          </p:cNvPr>
          <p:cNvSpPr/>
          <p:nvPr/>
        </p:nvSpPr>
        <p:spPr>
          <a:xfrm>
            <a:off x="3066206" y="4075296"/>
            <a:ext cx="3771900" cy="3228976"/>
          </a:xfrm>
          <a:prstGeom prst="hexagon">
            <a:avLst/>
          </a:prstGeom>
        </p:spPr>
        <p:style>
          <a:lnRef idx="0">
            <a:schemeClr val="accent3"/>
          </a:lnRef>
          <a:fillRef idx="3">
            <a:schemeClr val="accent3"/>
          </a:fillRef>
          <a:effectRef idx="3">
            <a:schemeClr val="accent3"/>
          </a:effectRef>
          <a:fontRef idx="minor">
            <a:schemeClr val="lt1"/>
          </a:fontRef>
        </p:style>
        <p:txBody>
          <a:bodyPr rtlCol="0" anchor="ctr"/>
          <a:lstStyle/>
          <a:p>
            <a:pPr marL="0" marR="0" lvl="0" indent="0" algn="ctr"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kumimoji="0" lang="fi-FI" sz="2000" b="1" i="0" u="none" strike="noStrike" kern="1200" cap="none" spc="0" normalizeH="0" baseline="0" noProof="0" dirty="0">
                <a:ln>
                  <a:noFill/>
                </a:ln>
                <a:solidFill>
                  <a:schemeClr val="bg1"/>
                </a:solidFill>
                <a:effectLst/>
                <a:uLnTx/>
                <a:uFillTx/>
                <a:latin typeface="+mj-lt"/>
              </a:rPr>
              <a:t>Minna Mellajärvi</a:t>
            </a:r>
          </a:p>
          <a:p>
            <a:pPr marL="0" marR="0" lvl="0" indent="0" algn="ctr" defTabSz="685800" rtl="0" eaLnBrk="1" fontAlgn="auto" latinLnBrk="0" hangingPunct="1">
              <a:lnSpc>
                <a:spcPct val="90000"/>
              </a:lnSpc>
              <a:spcBef>
                <a:spcPts val="750"/>
              </a:spcBef>
              <a:spcAft>
                <a:spcPts val="0"/>
              </a:spcAft>
              <a:buClrTx/>
              <a:buSzTx/>
              <a:buFont typeface="Arial" panose="020B0604020202020204" pitchFamily="34" charset="0"/>
              <a:buNone/>
              <a:tabLst/>
              <a:defRPr/>
            </a:pPr>
            <a:endParaRPr kumimoji="0" lang="fi-FI" sz="800" b="0" i="0" u="none" strike="noStrike" kern="1200" cap="none" spc="0" normalizeH="0" baseline="0" noProof="0" dirty="0">
              <a:ln>
                <a:noFill/>
              </a:ln>
              <a:solidFill>
                <a:schemeClr val="bg1"/>
              </a:solidFill>
              <a:effectLst/>
              <a:uLnTx/>
              <a:uFillTx/>
              <a:latin typeface="Century Gothic" panose="020B0502020202020204"/>
              <a:ea typeface="+mn-ea"/>
              <a:cs typeface="+mn-cs"/>
            </a:endParaRPr>
          </a:p>
          <a:p>
            <a:pPr marL="0" marR="0" lvl="0" indent="0" algn="ctr"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kumimoji="0" lang="fi-FI" b="0" i="0" u="none" strike="noStrike" kern="1200" cap="none" spc="0" normalizeH="0" baseline="0" noProof="0" dirty="0" err="1">
                <a:ln>
                  <a:noFill/>
                </a:ln>
                <a:solidFill>
                  <a:schemeClr val="bg1"/>
                </a:solidFill>
                <a:effectLst/>
                <a:uLnTx/>
                <a:uFillTx/>
                <a:latin typeface="Century Gothic" panose="020B0502020202020204"/>
                <a:ea typeface="+mn-ea"/>
                <a:cs typeface="+mn-cs"/>
              </a:rPr>
              <a:t>First</a:t>
            </a:r>
            <a:r>
              <a:rPr kumimoji="0" lang="fi-FI" b="0" i="0" u="none" strike="noStrike" kern="1200" cap="none" spc="0" normalizeH="0" baseline="0" noProof="0" dirty="0">
                <a:ln>
                  <a:noFill/>
                </a:ln>
                <a:solidFill>
                  <a:schemeClr val="bg1"/>
                </a:solidFill>
                <a:effectLst/>
                <a:uLnTx/>
                <a:uFillTx/>
                <a:latin typeface="Century Gothic" panose="020B0502020202020204"/>
                <a:ea typeface="+mn-ea"/>
                <a:cs typeface="+mn-cs"/>
              </a:rPr>
              <a:t> </a:t>
            </a:r>
            <a:r>
              <a:rPr kumimoji="0" lang="fi-FI" b="0" i="0" u="none" strike="noStrike" kern="1200" cap="none" spc="0" normalizeH="0" baseline="0" noProof="0" dirty="0" err="1">
                <a:ln>
                  <a:noFill/>
                </a:ln>
                <a:solidFill>
                  <a:schemeClr val="bg1"/>
                </a:solidFill>
                <a:effectLst/>
                <a:uLnTx/>
                <a:uFillTx/>
                <a:latin typeface="Century Gothic" panose="020B0502020202020204"/>
                <a:ea typeface="+mn-ea"/>
                <a:cs typeface="+mn-cs"/>
              </a:rPr>
              <a:t>year</a:t>
            </a:r>
            <a:r>
              <a:rPr kumimoji="0" lang="fi-FI" b="0" i="0" u="none" strike="noStrike" kern="1200" cap="none" spc="0" normalizeH="0" baseline="0" noProof="0" dirty="0">
                <a:ln>
                  <a:noFill/>
                </a:ln>
                <a:solidFill>
                  <a:schemeClr val="bg1"/>
                </a:solidFill>
                <a:effectLst/>
                <a:uLnTx/>
                <a:uFillTx/>
                <a:latin typeface="Century Gothic" panose="020B0502020202020204"/>
                <a:ea typeface="+mn-ea"/>
                <a:cs typeface="+mn-cs"/>
              </a:rPr>
              <a:t> </a:t>
            </a:r>
            <a:r>
              <a:rPr kumimoji="0" lang="fi-FI" b="0" i="0" u="none" strike="noStrike" kern="1200" cap="none" spc="0" normalizeH="0" baseline="0" noProof="0" dirty="0" err="1">
                <a:ln>
                  <a:noFill/>
                </a:ln>
                <a:solidFill>
                  <a:schemeClr val="bg1"/>
                </a:solidFill>
                <a:effectLst/>
                <a:uLnTx/>
                <a:uFillTx/>
                <a:latin typeface="Century Gothic" panose="020B0502020202020204"/>
                <a:ea typeface="+mn-ea"/>
                <a:cs typeface="+mn-cs"/>
              </a:rPr>
              <a:t>student</a:t>
            </a:r>
            <a:r>
              <a:rPr kumimoji="0" lang="fi-FI" b="0" i="0" u="none" strike="noStrike" kern="1200" cap="none" spc="0" normalizeH="0" baseline="0" noProof="0" dirty="0">
                <a:ln>
                  <a:noFill/>
                </a:ln>
                <a:solidFill>
                  <a:schemeClr val="bg1"/>
                </a:solidFill>
                <a:effectLst/>
                <a:uLnTx/>
                <a:uFillTx/>
                <a:latin typeface="Century Gothic" panose="020B0502020202020204"/>
                <a:ea typeface="+mn-ea"/>
                <a:cs typeface="+mn-cs"/>
              </a:rPr>
              <a:t> of Interactive Media in Tampere </a:t>
            </a:r>
            <a:r>
              <a:rPr kumimoji="0" lang="fi-FI" b="0" i="0" u="none" strike="noStrike" kern="1200" cap="none" spc="0" normalizeH="0" baseline="0" noProof="0" dirty="0" err="1">
                <a:ln>
                  <a:noFill/>
                </a:ln>
                <a:solidFill>
                  <a:schemeClr val="bg1"/>
                </a:solidFill>
                <a:effectLst/>
                <a:uLnTx/>
                <a:uFillTx/>
                <a:latin typeface="Century Gothic" panose="020B0502020202020204"/>
                <a:ea typeface="+mn-ea"/>
                <a:cs typeface="+mn-cs"/>
              </a:rPr>
              <a:t>University</a:t>
            </a:r>
            <a:r>
              <a:rPr kumimoji="0" lang="fi-FI" b="0" i="0" u="none" strike="noStrike" kern="1200" cap="none" spc="0" normalizeH="0" baseline="0" noProof="0" dirty="0">
                <a:ln>
                  <a:noFill/>
                </a:ln>
                <a:solidFill>
                  <a:schemeClr val="bg1"/>
                </a:solidFill>
                <a:effectLst/>
                <a:uLnTx/>
                <a:uFillTx/>
                <a:latin typeface="Century Gothic" panose="020B0502020202020204"/>
                <a:ea typeface="+mn-ea"/>
                <a:cs typeface="+mn-cs"/>
              </a:rPr>
              <a:t> of </a:t>
            </a:r>
            <a:r>
              <a:rPr kumimoji="0" lang="fi-FI" b="0" i="0" u="none" strike="noStrike" kern="1200" cap="none" spc="0" normalizeH="0" baseline="0" noProof="0" dirty="0" err="1">
                <a:ln>
                  <a:noFill/>
                </a:ln>
                <a:solidFill>
                  <a:schemeClr val="bg1"/>
                </a:solidFill>
                <a:effectLst/>
                <a:uLnTx/>
                <a:uFillTx/>
                <a:latin typeface="Century Gothic" panose="020B0502020202020204"/>
                <a:ea typeface="+mn-ea"/>
                <a:cs typeface="+mn-cs"/>
              </a:rPr>
              <a:t>Applied</a:t>
            </a:r>
            <a:r>
              <a:rPr kumimoji="0" lang="fi-FI" b="0" i="0" u="none" strike="noStrike" kern="1200" cap="none" spc="0" normalizeH="0" baseline="0" noProof="0" dirty="0">
                <a:ln>
                  <a:noFill/>
                </a:ln>
                <a:solidFill>
                  <a:schemeClr val="bg1"/>
                </a:solidFill>
                <a:effectLst/>
                <a:uLnTx/>
                <a:uFillTx/>
                <a:latin typeface="Century Gothic" panose="020B0502020202020204"/>
                <a:ea typeface="+mn-ea"/>
                <a:cs typeface="+mn-cs"/>
              </a:rPr>
              <a:t> </a:t>
            </a:r>
            <a:r>
              <a:rPr kumimoji="0" lang="fi-FI" b="0" i="0" u="none" strike="noStrike" kern="1200" cap="none" spc="0" normalizeH="0" baseline="0" noProof="0" dirty="0" err="1">
                <a:ln>
                  <a:noFill/>
                </a:ln>
                <a:solidFill>
                  <a:schemeClr val="bg1"/>
                </a:solidFill>
                <a:effectLst/>
                <a:uLnTx/>
                <a:uFillTx/>
                <a:latin typeface="Century Gothic" panose="020B0502020202020204"/>
                <a:ea typeface="+mn-ea"/>
                <a:cs typeface="+mn-cs"/>
              </a:rPr>
              <a:t>Scienences</a:t>
            </a:r>
            <a:r>
              <a:rPr kumimoji="0" lang="fi-FI" b="0" i="0" u="none" strike="noStrike" kern="1200" cap="none" spc="0" normalizeH="0" baseline="0" noProof="0" dirty="0">
                <a:ln>
                  <a:noFill/>
                </a:ln>
                <a:solidFill>
                  <a:schemeClr val="bg1"/>
                </a:solidFill>
                <a:effectLst/>
                <a:uLnTx/>
                <a:uFillTx/>
                <a:latin typeface="Century Gothic" panose="020B0502020202020204"/>
                <a:ea typeface="+mn-ea"/>
                <a:cs typeface="+mn-cs"/>
              </a:rPr>
              <a:t>, in </a:t>
            </a:r>
            <a:r>
              <a:rPr kumimoji="0" lang="fi-FI" b="0" i="0" u="none" strike="noStrike" kern="1200" cap="none" spc="0" normalizeH="0" baseline="0" noProof="0" dirty="0" err="1">
                <a:ln>
                  <a:noFill/>
                </a:ln>
                <a:solidFill>
                  <a:schemeClr val="bg1"/>
                </a:solidFill>
                <a:effectLst/>
                <a:uLnTx/>
                <a:uFillTx/>
                <a:latin typeface="Century Gothic" panose="020B0502020202020204"/>
                <a:ea typeface="+mn-ea"/>
                <a:cs typeface="+mn-cs"/>
              </a:rPr>
              <a:t>the</a:t>
            </a:r>
            <a:r>
              <a:rPr kumimoji="0" lang="fi-FI" b="0" i="0" u="none" strike="noStrike" kern="1200" cap="none" spc="0" normalizeH="0" baseline="0" noProof="0" dirty="0">
                <a:ln>
                  <a:noFill/>
                </a:ln>
                <a:solidFill>
                  <a:schemeClr val="bg1"/>
                </a:solidFill>
                <a:effectLst/>
                <a:uLnTx/>
                <a:uFillTx/>
                <a:latin typeface="Century Gothic" panose="020B0502020202020204"/>
                <a:ea typeface="+mn-ea"/>
                <a:cs typeface="+mn-cs"/>
              </a:rPr>
              <a:t> Bachelor of Media and </a:t>
            </a:r>
            <a:r>
              <a:rPr kumimoji="0" lang="fi-FI" b="0" i="0" u="none" strike="noStrike" kern="1200" cap="none" spc="0" normalizeH="0" baseline="0" noProof="0" dirty="0" err="1">
                <a:ln>
                  <a:noFill/>
                </a:ln>
                <a:solidFill>
                  <a:schemeClr val="bg1"/>
                </a:solidFill>
                <a:effectLst/>
                <a:uLnTx/>
                <a:uFillTx/>
                <a:latin typeface="Century Gothic" panose="020B0502020202020204"/>
                <a:ea typeface="+mn-ea"/>
                <a:cs typeface="+mn-cs"/>
              </a:rPr>
              <a:t>Arts</a:t>
            </a:r>
            <a:r>
              <a:rPr kumimoji="0" lang="fi-FI" b="0" i="0" u="none" strike="noStrike" kern="1200" cap="none" spc="0" normalizeH="0" baseline="0" noProof="0" dirty="0">
                <a:ln>
                  <a:noFill/>
                </a:ln>
                <a:solidFill>
                  <a:schemeClr val="bg1"/>
                </a:solidFill>
                <a:effectLst/>
                <a:uLnTx/>
                <a:uFillTx/>
                <a:latin typeface="Century Gothic" panose="020B0502020202020204"/>
                <a:ea typeface="+mn-ea"/>
                <a:cs typeface="+mn-cs"/>
              </a:rPr>
              <a:t> </a:t>
            </a:r>
            <a:r>
              <a:rPr kumimoji="0" lang="fi-FI" b="0" i="0" u="none" strike="noStrike" kern="1200" cap="none" spc="0" normalizeH="0" baseline="0" noProof="0" dirty="0" err="1">
                <a:ln>
                  <a:noFill/>
                </a:ln>
                <a:solidFill>
                  <a:schemeClr val="bg1"/>
                </a:solidFill>
                <a:effectLst/>
                <a:uLnTx/>
                <a:uFillTx/>
                <a:latin typeface="Century Gothic" panose="020B0502020202020204"/>
                <a:ea typeface="+mn-ea"/>
                <a:cs typeface="+mn-cs"/>
              </a:rPr>
              <a:t>degree</a:t>
            </a:r>
            <a:r>
              <a:rPr kumimoji="0" lang="fi-FI" b="0" i="0" u="none" strike="noStrike" kern="1200" cap="none" spc="0" normalizeH="0" baseline="0" noProof="0" dirty="0">
                <a:ln>
                  <a:noFill/>
                </a:ln>
                <a:solidFill>
                  <a:schemeClr val="bg1"/>
                </a:solidFill>
                <a:effectLst/>
                <a:uLnTx/>
                <a:uFillTx/>
                <a:latin typeface="Century Gothic" panose="020B0502020202020204"/>
                <a:ea typeface="+mn-ea"/>
                <a:cs typeface="+mn-cs"/>
              </a:rPr>
              <a:t> </a:t>
            </a:r>
            <a:r>
              <a:rPr kumimoji="0" lang="fi-FI" b="0" i="0" u="none" strike="noStrike" kern="1200" cap="none" spc="0" normalizeH="0" baseline="0" noProof="0" dirty="0" err="1">
                <a:ln>
                  <a:noFill/>
                </a:ln>
                <a:solidFill>
                  <a:schemeClr val="bg1"/>
                </a:solidFill>
                <a:effectLst/>
                <a:uLnTx/>
                <a:uFillTx/>
                <a:latin typeface="Century Gothic" panose="020B0502020202020204"/>
                <a:ea typeface="+mn-ea"/>
                <a:cs typeface="+mn-cs"/>
              </a:rPr>
              <a:t>programme</a:t>
            </a:r>
            <a:r>
              <a:rPr kumimoji="0" lang="fi-FI" b="0" i="0" u="none" strike="noStrike" kern="1200" cap="none" spc="0" normalizeH="0" baseline="0" noProof="0" dirty="0">
                <a:ln>
                  <a:noFill/>
                </a:ln>
                <a:solidFill>
                  <a:schemeClr val="bg1"/>
                </a:solidFill>
                <a:effectLst/>
                <a:uLnTx/>
                <a:uFillTx/>
                <a:latin typeface="Century Gothic" panose="020B0502020202020204"/>
                <a:ea typeface="+mn-ea"/>
                <a:cs typeface="+mn-cs"/>
              </a:rPr>
              <a:t>.</a:t>
            </a:r>
          </a:p>
        </p:txBody>
      </p:sp>
      <p:sp>
        <p:nvSpPr>
          <p:cNvPr id="11" name="Kuusikulmio 10">
            <a:extLst>
              <a:ext uri="{FF2B5EF4-FFF2-40B4-BE49-F238E27FC236}">
                <a16:creationId xmlns:a16="http://schemas.microsoft.com/office/drawing/2014/main" id="{6F9CB9DB-786D-E7EC-EB8C-3CE9D3857AFC}"/>
              </a:ext>
            </a:extLst>
          </p:cNvPr>
          <p:cNvSpPr/>
          <p:nvPr/>
        </p:nvSpPr>
        <p:spPr>
          <a:xfrm>
            <a:off x="19894" y="5738391"/>
            <a:ext cx="3771900" cy="3228976"/>
          </a:xfrm>
          <a:prstGeom prst="hexagon">
            <a:avLst/>
          </a:prstGeom>
        </p:spPr>
        <p:style>
          <a:lnRef idx="0">
            <a:schemeClr val="accent2"/>
          </a:lnRef>
          <a:fillRef idx="3">
            <a:schemeClr val="accent2"/>
          </a:fillRef>
          <a:effectRef idx="3">
            <a:schemeClr val="accent2"/>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fi-FI" sz="2000" b="1" i="0" u="none" strike="noStrike" kern="1200" cap="none" spc="0" normalizeH="0" baseline="0" noProof="0" dirty="0">
                <a:ln>
                  <a:noFill/>
                </a:ln>
                <a:solidFill>
                  <a:schemeClr val="bg1"/>
                </a:solidFill>
                <a:effectLst/>
                <a:uLnTx/>
                <a:uFillTx/>
                <a:latin typeface="Century Gothic" panose="020B0502020202020204"/>
                <a:ea typeface="+mn-ea"/>
                <a:cs typeface="+mn-cs"/>
              </a:rPr>
              <a:t>O R </a:t>
            </a:r>
            <a:r>
              <a:rPr kumimoji="0" lang="fi-FI" sz="2000" b="1" i="0" u="none" strike="noStrike" kern="1200" cap="none" spc="0" normalizeH="0" baseline="0" noProof="0" dirty="0" err="1">
                <a:ln>
                  <a:noFill/>
                </a:ln>
                <a:solidFill>
                  <a:schemeClr val="bg1"/>
                </a:solidFill>
                <a:effectLst/>
                <a:uLnTx/>
                <a:uFillTx/>
                <a:latin typeface="Century Gothic" panose="020B0502020202020204"/>
                <a:ea typeface="+mn-ea"/>
                <a:cs typeface="+mn-cs"/>
              </a:rPr>
              <a:t>Imon</a:t>
            </a:r>
            <a:endParaRPr kumimoji="0" lang="fi-FI" sz="2000" b="1" i="0" u="none" strike="noStrike" kern="1200" cap="none" spc="0" normalizeH="0" baseline="0" noProof="0" dirty="0">
              <a:ln>
                <a:noFill/>
              </a:ln>
              <a:solidFill>
                <a:schemeClr val="bg1"/>
              </a:solidFill>
              <a:effectLst/>
              <a:uLnTx/>
              <a:uFillTx/>
              <a:latin typeface="Century Gothic" panose="020B0502020202020204"/>
              <a:ea typeface="+mn-ea"/>
              <a:cs typeface="+mn-cs"/>
            </a:endParaRPr>
          </a:p>
          <a:p>
            <a:pPr marL="0" marR="0" lvl="0" indent="0" algn="ctr" defTabSz="457200" rtl="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fi-FI" b="1" i="0" u="none" strike="noStrike" kern="1200" cap="none" spc="0" normalizeH="0" baseline="0" noProof="0" dirty="0">
              <a:ln>
                <a:noFill/>
              </a:ln>
              <a:solidFill>
                <a:schemeClr val="bg1"/>
              </a:solidFill>
              <a:effectLst/>
              <a:uLnTx/>
              <a:uFillTx/>
              <a:latin typeface="Century Gothic" panose="020B0502020202020204"/>
              <a:ea typeface="+mn-ea"/>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fi-FI" b="0" i="0" u="none" strike="noStrike" kern="1200" cap="none" spc="0" normalizeH="0" baseline="0" noProof="0" dirty="0">
                <a:ln>
                  <a:noFill/>
                </a:ln>
                <a:solidFill>
                  <a:schemeClr val="bg1"/>
                </a:solidFill>
                <a:effectLst/>
                <a:uLnTx/>
                <a:uFillTx/>
                <a:latin typeface="Century Gothic" panose="020B0502020202020204"/>
                <a:ea typeface="+mn-ea"/>
                <a:cs typeface="+mn-cs"/>
              </a:rPr>
              <a:t>Third </a:t>
            </a:r>
            <a:r>
              <a:rPr kumimoji="0" lang="fi-FI" b="0" i="0" u="none" strike="noStrike" kern="1200" cap="none" spc="0" normalizeH="0" baseline="0" noProof="0" dirty="0" err="1">
                <a:ln>
                  <a:noFill/>
                </a:ln>
                <a:solidFill>
                  <a:schemeClr val="bg1"/>
                </a:solidFill>
                <a:effectLst/>
                <a:uLnTx/>
                <a:uFillTx/>
                <a:latin typeface="Century Gothic" panose="020B0502020202020204"/>
                <a:ea typeface="+mn-ea"/>
                <a:cs typeface="+mn-cs"/>
              </a:rPr>
              <a:t>year</a:t>
            </a:r>
            <a:r>
              <a:rPr kumimoji="0" lang="fi-FI" b="0" i="0" u="none" strike="noStrike" kern="1200" cap="none" spc="0" normalizeH="0" baseline="0" noProof="0" dirty="0">
                <a:ln>
                  <a:noFill/>
                </a:ln>
                <a:solidFill>
                  <a:schemeClr val="bg1"/>
                </a:solidFill>
                <a:effectLst/>
                <a:uLnTx/>
                <a:uFillTx/>
                <a:latin typeface="Century Gothic" panose="020B0502020202020204"/>
                <a:ea typeface="+mn-ea"/>
                <a:cs typeface="+mn-cs"/>
              </a:rPr>
              <a:t> </a:t>
            </a:r>
            <a:r>
              <a:rPr kumimoji="0" lang="fi-FI" b="0" i="0" u="none" strike="noStrike" kern="1200" cap="none" spc="0" normalizeH="0" baseline="0" noProof="0" dirty="0" err="1">
                <a:ln>
                  <a:noFill/>
                </a:ln>
                <a:solidFill>
                  <a:schemeClr val="bg1"/>
                </a:solidFill>
                <a:effectLst/>
                <a:uLnTx/>
                <a:uFillTx/>
                <a:latin typeface="Century Gothic" panose="020B0502020202020204"/>
                <a:ea typeface="+mn-ea"/>
                <a:cs typeface="+mn-cs"/>
              </a:rPr>
              <a:t>student</a:t>
            </a:r>
            <a:r>
              <a:rPr kumimoji="0" lang="fi-FI" b="0" i="0" u="none" strike="noStrike" kern="1200" cap="none" spc="0" normalizeH="0" baseline="0" noProof="0" dirty="0">
                <a:ln>
                  <a:noFill/>
                </a:ln>
                <a:solidFill>
                  <a:schemeClr val="bg1"/>
                </a:solidFill>
                <a:effectLst/>
                <a:uLnTx/>
                <a:uFillTx/>
                <a:latin typeface="Century Gothic" panose="020B0502020202020204"/>
                <a:ea typeface="+mn-ea"/>
                <a:cs typeface="+mn-cs"/>
              </a:rPr>
              <a:t> in </a:t>
            </a:r>
            <a:endParaRPr kumimoji="0" lang="en-US" b="0" i="0" u="none" strike="noStrike" kern="1200" cap="none" spc="0" normalizeH="0" baseline="0" noProof="0" dirty="0">
              <a:ln>
                <a:noFill/>
              </a:ln>
              <a:solidFill>
                <a:schemeClr val="bg1"/>
              </a:solidFill>
              <a:effectLst/>
              <a:uLnTx/>
              <a:uFillTx/>
              <a:latin typeface="Century Gothic" panose="020B0502020202020204"/>
              <a:ea typeface="+mn-ea"/>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fi-FI" b="0" i="0" u="none" strike="noStrike" kern="1200" cap="none" spc="0" normalizeH="0" baseline="0" noProof="0" dirty="0">
                <a:ln>
                  <a:noFill/>
                </a:ln>
                <a:solidFill>
                  <a:schemeClr val="bg1"/>
                </a:solidFill>
                <a:effectLst/>
                <a:uLnTx/>
                <a:uFillTx/>
                <a:latin typeface="Century Gothic" panose="020B0502020202020204"/>
                <a:ea typeface="+mn-ea"/>
                <a:cs typeface="+mn-cs"/>
              </a:rPr>
              <a:t>Tampere </a:t>
            </a:r>
            <a:r>
              <a:rPr kumimoji="0" lang="fi-FI" b="0" i="0" u="none" strike="noStrike" kern="1200" cap="none" spc="0" normalizeH="0" baseline="0" noProof="0" dirty="0" err="1">
                <a:ln>
                  <a:noFill/>
                </a:ln>
                <a:solidFill>
                  <a:schemeClr val="bg1"/>
                </a:solidFill>
                <a:effectLst/>
                <a:uLnTx/>
                <a:uFillTx/>
                <a:latin typeface="Century Gothic" panose="020B0502020202020204"/>
                <a:ea typeface="+mn-ea"/>
                <a:cs typeface="+mn-cs"/>
              </a:rPr>
              <a:t>University</a:t>
            </a:r>
            <a:r>
              <a:rPr kumimoji="0" lang="fi-FI" b="0" i="0" u="none" strike="noStrike" kern="1200" cap="none" spc="0" normalizeH="0" baseline="0" noProof="0" dirty="0">
                <a:ln>
                  <a:noFill/>
                </a:ln>
                <a:solidFill>
                  <a:schemeClr val="bg1"/>
                </a:solidFill>
                <a:effectLst/>
                <a:uLnTx/>
                <a:uFillTx/>
                <a:latin typeface="Century Gothic" panose="020B0502020202020204"/>
                <a:ea typeface="+mn-ea"/>
                <a:cs typeface="+mn-cs"/>
              </a:rPr>
              <a:t> of </a:t>
            </a:r>
            <a:endParaRPr kumimoji="0" lang="en-US" b="0" i="0" u="none" strike="noStrike" kern="1200" cap="none" spc="0" normalizeH="0" baseline="0" noProof="0" dirty="0">
              <a:ln>
                <a:noFill/>
              </a:ln>
              <a:solidFill>
                <a:schemeClr val="bg1"/>
              </a:solidFill>
              <a:effectLst/>
              <a:uLnTx/>
              <a:uFillTx/>
              <a:latin typeface="Century Gothic" panose="020B0502020202020204"/>
              <a:ea typeface="+mn-ea"/>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fi-FI" b="0" i="0" u="none" strike="noStrike" kern="1200" cap="none" spc="0" normalizeH="0" baseline="0" noProof="0" dirty="0" err="1">
                <a:ln>
                  <a:noFill/>
                </a:ln>
                <a:solidFill>
                  <a:schemeClr val="bg1"/>
                </a:solidFill>
                <a:effectLst/>
                <a:uLnTx/>
                <a:uFillTx/>
                <a:latin typeface="Century Gothic" panose="020B0502020202020204"/>
                <a:ea typeface="+mn-ea"/>
                <a:cs typeface="+mn-cs"/>
              </a:rPr>
              <a:t>Applied</a:t>
            </a:r>
            <a:r>
              <a:rPr kumimoji="0" lang="fi-FI" b="0" i="0" u="none" strike="noStrike" kern="1200" cap="none" spc="0" normalizeH="0" baseline="0" noProof="0" dirty="0">
                <a:ln>
                  <a:noFill/>
                </a:ln>
                <a:solidFill>
                  <a:schemeClr val="bg1"/>
                </a:solidFill>
                <a:effectLst/>
                <a:uLnTx/>
                <a:uFillTx/>
                <a:latin typeface="Century Gothic" panose="020B0502020202020204"/>
                <a:ea typeface="+mn-ea"/>
                <a:cs typeface="+mn-cs"/>
              </a:rPr>
              <a:t> Sciences </a:t>
            </a:r>
            <a:r>
              <a:rPr kumimoji="0" lang="fi-FI" b="0" i="0" u="none" strike="noStrike" kern="1200" cap="none" spc="0" normalizeH="0" baseline="0" noProof="0" dirty="0" err="1">
                <a:ln>
                  <a:noFill/>
                </a:ln>
                <a:solidFill>
                  <a:schemeClr val="bg1"/>
                </a:solidFill>
                <a:effectLst/>
                <a:uLnTx/>
                <a:uFillTx/>
                <a:latin typeface="Century Gothic" panose="020B0502020202020204"/>
                <a:ea typeface="+mn-ea"/>
                <a:cs typeface="+mn-cs"/>
              </a:rPr>
              <a:t>studying</a:t>
            </a:r>
            <a:r>
              <a:rPr kumimoji="0" lang="en-US" b="0" i="0" u="none" strike="noStrike" kern="1200" cap="none" spc="0" normalizeH="0" baseline="0" noProof="0" dirty="0">
                <a:ln>
                  <a:noFill/>
                </a:ln>
                <a:solidFill>
                  <a:schemeClr val="bg1"/>
                </a:solidFill>
                <a:effectLst/>
                <a:uLnTx/>
                <a:uFillTx/>
                <a:latin typeface="Century Gothic" panose="020B0502020202020204"/>
                <a:ea typeface="+mn-ea"/>
                <a:cs typeface="+mn-cs"/>
              </a:rPr>
              <a:t> </a:t>
            </a:r>
            <a:r>
              <a:rPr kumimoji="0" lang="fi-FI" b="0" i="0" u="none" strike="noStrike" kern="1200" cap="none" spc="0" normalizeH="0" baseline="0" noProof="0" dirty="0">
                <a:ln>
                  <a:noFill/>
                </a:ln>
                <a:solidFill>
                  <a:schemeClr val="bg1"/>
                </a:solidFill>
                <a:effectLst/>
                <a:uLnTx/>
                <a:uFillTx/>
                <a:latin typeface="Century Gothic" panose="020B0502020202020204"/>
                <a:ea typeface="+mn-ea"/>
                <a:cs typeface="+mn-cs"/>
              </a:rPr>
              <a:t>Software engineering.</a:t>
            </a:r>
          </a:p>
        </p:txBody>
      </p:sp>
    </p:spTree>
    <p:extLst>
      <p:ext uri="{BB962C8B-B14F-4D97-AF65-F5344CB8AC3E}">
        <p14:creationId xmlns:p14="http://schemas.microsoft.com/office/powerpoint/2010/main" val="9922244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B4FD8-9223-3C5A-8681-23DD1C8688D6}"/>
              </a:ext>
            </a:extLst>
          </p:cNvPr>
          <p:cNvSpPr>
            <a:spLocks noGrp="1"/>
          </p:cNvSpPr>
          <p:nvPr>
            <p:ph type="title"/>
          </p:nvPr>
        </p:nvSpPr>
        <p:spPr>
          <a:xfrm>
            <a:off x="1583055" y="1350488"/>
            <a:ext cx="4783455" cy="846626"/>
          </a:xfrm>
        </p:spPr>
        <p:txBody>
          <a:bodyPr>
            <a:normAutofit/>
          </a:bodyPr>
          <a:lstStyle/>
          <a:p>
            <a:r>
              <a:rPr lang="fi-FI" sz="2800" b="0" i="0" u="none" strike="noStrike" dirty="0" err="1">
                <a:effectLst/>
              </a:rPr>
              <a:t>Automate</a:t>
            </a:r>
            <a:r>
              <a:rPr lang="fi-FI" sz="2800" b="0" i="0" u="none" strike="noStrike" dirty="0">
                <a:effectLst/>
              </a:rPr>
              <a:t> </a:t>
            </a:r>
            <a:r>
              <a:rPr lang="fi-FI" sz="2800" b="0" i="0" u="none" strike="noStrike" dirty="0" err="1">
                <a:effectLst/>
              </a:rPr>
              <a:t>boring</a:t>
            </a:r>
            <a:r>
              <a:rPr lang="fi-FI" sz="2800" b="0" i="0" u="none" strike="noStrike" dirty="0">
                <a:effectLst/>
              </a:rPr>
              <a:t> </a:t>
            </a:r>
            <a:r>
              <a:rPr lang="fi-FI" sz="2800" b="0" i="0" u="none" strike="noStrike" dirty="0" err="1">
                <a:effectLst/>
              </a:rPr>
              <a:t>tasks</a:t>
            </a:r>
            <a:endParaRPr lang="fi-FI" sz="2800" dirty="0"/>
          </a:p>
        </p:txBody>
      </p:sp>
      <p:pic>
        <p:nvPicPr>
          <p:cNvPr id="3074" name="Picture 2">
            <a:extLst>
              <a:ext uri="{FF2B5EF4-FFF2-40B4-BE49-F238E27FC236}">
                <a16:creationId xmlns:a16="http://schemas.microsoft.com/office/drawing/2014/main" id="{88E65FFD-95AD-BAED-67EB-5AEFC507036C}"/>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tretch>
            <a:fillRect/>
          </a:stretch>
        </p:blipFill>
        <p:spPr bwMode="auto">
          <a:xfrm>
            <a:off x="1795859" y="2419833"/>
            <a:ext cx="3266281" cy="367456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9D14C59-423E-42AD-7A39-CB03B2AF01D9}"/>
              </a:ext>
            </a:extLst>
          </p:cNvPr>
          <p:cNvSpPr txBox="1"/>
          <p:nvPr/>
        </p:nvSpPr>
        <p:spPr>
          <a:xfrm>
            <a:off x="628650" y="6974343"/>
            <a:ext cx="5737860" cy="1701684"/>
          </a:xfrm>
          <a:prstGeom prst="rect">
            <a:avLst/>
          </a:prstGeom>
          <a:noFill/>
        </p:spPr>
        <p:txBody>
          <a:bodyPr wrap="square" rtlCol="0">
            <a:spAutoFit/>
          </a:bodyPr>
          <a:lstStyle/>
          <a:p>
            <a:pPr algn="l" rtl="0" fontAlgn="base">
              <a:lnSpc>
                <a:spcPct val="150000"/>
              </a:lnSpc>
              <a:buFont typeface="Arial" panose="020B0604020202020204" pitchFamily="34" charset="0"/>
              <a:buChar char="•"/>
            </a:pPr>
            <a:r>
              <a:rPr lang="en-US" sz="1800" b="0" i="0" u="none" strike="noStrike" dirty="0">
                <a:effectLst/>
              </a:rPr>
              <a:t> For example, fill forms automatically based on your finances</a:t>
            </a:r>
            <a:r>
              <a:rPr lang="en-US" sz="1800" b="0" i="0" dirty="0">
                <a:effectLst/>
              </a:rPr>
              <a:t>​</a:t>
            </a:r>
            <a:endParaRPr lang="en-US" b="0" i="0" dirty="0">
              <a:effectLst/>
            </a:endParaRPr>
          </a:p>
          <a:p>
            <a:pPr algn="l" rtl="0" fontAlgn="base">
              <a:lnSpc>
                <a:spcPct val="150000"/>
              </a:lnSpc>
              <a:buFont typeface="Arial" panose="020B0604020202020204" pitchFamily="34" charset="0"/>
              <a:buChar char="•"/>
            </a:pPr>
            <a:r>
              <a:rPr lang="en-US" sz="1800" b="0" i="0" u="none" strike="noStrike" dirty="0">
                <a:effectLst/>
              </a:rPr>
              <a:t> Remember things for you</a:t>
            </a:r>
            <a:r>
              <a:rPr lang="en-US" sz="1800" b="0" i="0" dirty="0">
                <a:effectLst/>
              </a:rPr>
              <a:t>​</a:t>
            </a:r>
            <a:endParaRPr lang="en-US" b="0" i="0" dirty="0">
              <a:effectLst/>
            </a:endParaRPr>
          </a:p>
          <a:p>
            <a:pPr algn="l" rtl="0" fontAlgn="base">
              <a:lnSpc>
                <a:spcPct val="150000"/>
              </a:lnSpc>
              <a:buFont typeface="Arial" panose="020B0604020202020204" pitchFamily="34" charset="0"/>
              <a:buChar char="•"/>
            </a:pPr>
            <a:r>
              <a:rPr lang="en-US" sz="1800" b="0" i="0" u="none" strike="noStrike" dirty="0">
                <a:effectLst/>
              </a:rPr>
              <a:t> Allows you to focus on more important stuff</a:t>
            </a:r>
            <a:endParaRPr lang="en-US" b="0" i="0" dirty="0">
              <a:effectLst/>
            </a:endParaRPr>
          </a:p>
        </p:txBody>
      </p:sp>
    </p:spTree>
    <p:extLst>
      <p:ext uri="{BB962C8B-B14F-4D97-AF65-F5344CB8AC3E}">
        <p14:creationId xmlns:p14="http://schemas.microsoft.com/office/powerpoint/2010/main" val="12296214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346BE-1A50-9197-8CFE-51F53E28B978}"/>
              </a:ext>
            </a:extLst>
          </p:cNvPr>
          <p:cNvSpPr>
            <a:spLocks noGrp="1"/>
          </p:cNvSpPr>
          <p:nvPr>
            <p:ph type="title"/>
          </p:nvPr>
        </p:nvSpPr>
        <p:spPr>
          <a:xfrm>
            <a:off x="1628775" y="858520"/>
            <a:ext cx="4783455" cy="1867707"/>
          </a:xfrm>
        </p:spPr>
        <p:txBody>
          <a:bodyPr>
            <a:normAutofit/>
          </a:bodyPr>
          <a:lstStyle/>
          <a:p>
            <a:r>
              <a:rPr lang="fi-FI" sz="2800" b="0" i="0" u="none" strike="noStrike" dirty="0" err="1">
                <a:effectLst/>
              </a:rPr>
              <a:t>Helps</a:t>
            </a:r>
            <a:r>
              <a:rPr lang="fi-FI" sz="2800" b="0" i="0" u="none" strike="noStrike" dirty="0">
                <a:effectLst/>
              </a:rPr>
              <a:t> </a:t>
            </a:r>
            <a:r>
              <a:rPr lang="fi-FI" sz="2800" b="0" i="0" u="none" strike="noStrike" dirty="0" err="1">
                <a:effectLst/>
              </a:rPr>
              <a:t>you</a:t>
            </a:r>
            <a:r>
              <a:rPr lang="fi-FI" sz="2800" b="0" i="0" u="none" strike="noStrike" dirty="0">
                <a:effectLst/>
              </a:rPr>
              <a:t> </a:t>
            </a:r>
            <a:r>
              <a:rPr lang="fi-FI" sz="2800" b="0" i="0" u="none" strike="noStrike" dirty="0" err="1">
                <a:effectLst/>
              </a:rPr>
              <a:t>improve</a:t>
            </a:r>
            <a:endParaRPr lang="fi-FI" sz="2800" dirty="0"/>
          </a:p>
        </p:txBody>
      </p:sp>
      <p:sp>
        <p:nvSpPr>
          <p:cNvPr id="3" name="Content Placeholder 2">
            <a:extLst>
              <a:ext uri="{FF2B5EF4-FFF2-40B4-BE49-F238E27FC236}">
                <a16:creationId xmlns:a16="http://schemas.microsoft.com/office/drawing/2014/main" id="{61E25A51-1E7C-4FFD-F3E4-D0261EFC5150}"/>
              </a:ext>
            </a:extLst>
          </p:cNvPr>
          <p:cNvSpPr>
            <a:spLocks noGrp="1"/>
          </p:cNvSpPr>
          <p:nvPr>
            <p:ph idx="1"/>
          </p:nvPr>
        </p:nvSpPr>
        <p:spPr>
          <a:xfrm>
            <a:off x="445770" y="2726227"/>
            <a:ext cx="5966460" cy="1544955"/>
          </a:xfrm>
        </p:spPr>
        <p:txBody>
          <a:bodyPr/>
          <a:lstStyle/>
          <a:p>
            <a:pPr algn="l" rtl="0" fontAlgn="base">
              <a:lnSpc>
                <a:spcPct val="150000"/>
              </a:lnSpc>
              <a:buFont typeface="Arial" panose="020B0604020202020204" pitchFamily="34" charset="0"/>
              <a:buChar char="•"/>
            </a:pPr>
            <a:r>
              <a:rPr lang="en-US" sz="1800" b="0" i="0" u="none" strike="noStrike" dirty="0">
                <a:effectLst/>
                <a:latin typeface="+mj-lt"/>
              </a:rPr>
              <a:t>Ask </a:t>
            </a:r>
            <a:r>
              <a:rPr lang="en-US" sz="1800" b="0" i="0" u="none" strike="noStrike" dirty="0" err="1">
                <a:effectLst/>
                <a:latin typeface="+mj-lt"/>
              </a:rPr>
              <a:t>CompAI</a:t>
            </a:r>
            <a:r>
              <a:rPr lang="en-US" sz="1800" b="0" i="0" u="none" strike="noStrike" dirty="0">
                <a:effectLst/>
                <a:latin typeface="+mj-lt"/>
              </a:rPr>
              <a:t> analyze your performance for example after a football match</a:t>
            </a:r>
            <a:r>
              <a:rPr lang="en-US" sz="1800" b="0" i="0" dirty="0">
                <a:effectLst/>
                <a:latin typeface="+mj-lt"/>
              </a:rPr>
              <a:t>​</a:t>
            </a:r>
          </a:p>
          <a:p>
            <a:pPr algn="l" rtl="0" fontAlgn="base">
              <a:lnSpc>
                <a:spcPct val="150000"/>
              </a:lnSpc>
              <a:buFont typeface="Arial" panose="020B0604020202020204" pitchFamily="34" charset="0"/>
              <a:buChar char="•"/>
            </a:pPr>
            <a:r>
              <a:rPr lang="en-US" sz="1800" b="0" i="0" u="none" strike="noStrike" dirty="0">
                <a:effectLst/>
                <a:latin typeface="+mj-lt"/>
              </a:rPr>
              <a:t>Gives in depth feedback</a:t>
            </a:r>
            <a:endParaRPr lang="en-US" sz="1800" b="0" i="0" dirty="0">
              <a:effectLst/>
              <a:latin typeface="+mj-lt"/>
            </a:endParaRPr>
          </a:p>
          <a:p>
            <a:endParaRPr lang="fi-FI" dirty="0"/>
          </a:p>
        </p:txBody>
      </p:sp>
      <p:pic>
        <p:nvPicPr>
          <p:cNvPr id="4098" name="Picture 2">
            <a:extLst>
              <a:ext uri="{FF2B5EF4-FFF2-40B4-BE49-F238E27FC236}">
                <a16:creationId xmlns:a16="http://schemas.microsoft.com/office/drawing/2014/main" id="{F9747911-A114-9BCC-CD19-B7ACFFD61A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0650" y="4953000"/>
            <a:ext cx="4076700" cy="3219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84985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86C82-25DB-E158-694D-53ADF643A75A}"/>
              </a:ext>
            </a:extLst>
          </p:cNvPr>
          <p:cNvSpPr>
            <a:spLocks noGrp="1"/>
          </p:cNvSpPr>
          <p:nvPr>
            <p:ph type="title"/>
          </p:nvPr>
        </p:nvSpPr>
        <p:spPr/>
        <p:txBody>
          <a:bodyPr>
            <a:normAutofit/>
          </a:bodyPr>
          <a:lstStyle/>
          <a:p>
            <a:r>
              <a:rPr lang="fi-FI" sz="4400" dirty="0" err="1"/>
              <a:t>backcasting</a:t>
            </a:r>
            <a:endParaRPr lang="fi-FI" sz="4400" dirty="0"/>
          </a:p>
        </p:txBody>
      </p:sp>
      <p:sp>
        <p:nvSpPr>
          <p:cNvPr id="3" name="Text Placeholder 2">
            <a:extLst>
              <a:ext uri="{FF2B5EF4-FFF2-40B4-BE49-F238E27FC236}">
                <a16:creationId xmlns:a16="http://schemas.microsoft.com/office/drawing/2014/main" id="{0BA267E8-0B25-D208-A154-B9500B3A5FF5}"/>
              </a:ext>
            </a:extLst>
          </p:cNvPr>
          <p:cNvSpPr>
            <a:spLocks noGrp="1"/>
          </p:cNvSpPr>
          <p:nvPr>
            <p:ph idx="1"/>
          </p:nvPr>
        </p:nvSpPr>
        <p:spPr>
          <a:xfrm>
            <a:off x="445770" y="2971801"/>
            <a:ext cx="5966460" cy="6075679"/>
          </a:xfrm>
        </p:spPr>
        <p:txBody>
          <a:bodyPr>
            <a:normAutofit/>
          </a:bodyPr>
          <a:lstStyle/>
          <a:p>
            <a:pPr marL="0" indent="0" algn="l">
              <a:lnSpc>
                <a:spcPct val="150000"/>
              </a:lnSpc>
              <a:spcBef>
                <a:spcPts val="500"/>
              </a:spcBef>
              <a:buNone/>
            </a:pPr>
            <a:r>
              <a:rPr lang="fi-FI" sz="1400" dirty="0" err="1"/>
              <a:t>There</a:t>
            </a:r>
            <a:r>
              <a:rPr lang="fi-FI" sz="1400" dirty="0"/>
              <a:t> </a:t>
            </a:r>
            <a:r>
              <a:rPr lang="fi-FI" sz="1400" dirty="0" err="1"/>
              <a:t>are</a:t>
            </a:r>
            <a:r>
              <a:rPr lang="fi-FI" sz="1400" dirty="0"/>
              <a:t> a </a:t>
            </a:r>
            <a:r>
              <a:rPr lang="fi-FI" sz="1400" dirty="0" err="1"/>
              <a:t>lot</a:t>
            </a:r>
            <a:r>
              <a:rPr lang="fi-FI" sz="1400" dirty="0"/>
              <a:t> of </a:t>
            </a:r>
            <a:r>
              <a:rPr lang="fi-FI" sz="1400" dirty="0" err="1"/>
              <a:t>smaller</a:t>
            </a:r>
            <a:r>
              <a:rPr lang="fi-FI" sz="1400" dirty="0"/>
              <a:t> </a:t>
            </a:r>
            <a:r>
              <a:rPr lang="fi-FI" sz="1400" dirty="0" err="1"/>
              <a:t>changes</a:t>
            </a:r>
            <a:r>
              <a:rPr lang="fi-FI" sz="1400" dirty="0"/>
              <a:t> </a:t>
            </a:r>
            <a:r>
              <a:rPr lang="fi-FI" sz="1400" dirty="0" err="1"/>
              <a:t>that</a:t>
            </a:r>
            <a:r>
              <a:rPr lang="fi-FI" sz="1400" dirty="0"/>
              <a:t> </a:t>
            </a:r>
            <a:r>
              <a:rPr lang="fi-FI" sz="1400" dirty="0" err="1"/>
              <a:t>need</a:t>
            </a:r>
            <a:r>
              <a:rPr lang="fi-FI" sz="1400" dirty="0"/>
              <a:t> to </a:t>
            </a:r>
            <a:r>
              <a:rPr lang="fi-FI" sz="1400" dirty="0" err="1"/>
              <a:t>happen</a:t>
            </a:r>
            <a:r>
              <a:rPr lang="fi-FI" sz="1400" dirty="0"/>
              <a:t> to </a:t>
            </a:r>
            <a:r>
              <a:rPr lang="fi-FI" sz="1400" dirty="0" err="1"/>
              <a:t>make</a:t>
            </a:r>
            <a:r>
              <a:rPr lang="fi-FI" sz="1400" dirty="0"/>
              <a:t> a </a:t>
            </a:r>
            <a:r>
              <a:rPr lang="fi-FI" sz="1400" dirty="0" err="1"/>
              <a:t>bigger</a:t>
            </a:r>
            <a:r>
              <a:rPr lang="fi-FI" sz="1400" dirty="0"/>
              <a:t> </a:t>
            </a:r>
            <a:r>
              <a:rPr lang="fi-FI" sz="1400" dirty="0" err="1"/>
              <a:t>change</a:t>
            </a:r>
            <a:r>
              <a:rPr lang="fi-FI" sz="1400" dirty="0"/>
              <a:t>. </a:t>
            </a:r>
            <a:r>
              <a:rPr lang="fi-FI" sz="1400" dirty="0" err="1"/>
              <a:t>These</a:t>
            </a:r>
            <a:r>
              <a:rPr lang="fi-FI" sz="1400" dirty="0"/>
              <a:t> </a:t>
            </a:r>
            <a:r>
              <a:rPr lang="fi-FI" sz="1400" dirty="0" err="1"/>
              <a:t>changes</a:t>
            </a:r>
            <a:r>
              <a:rPr lang="fi-FI" sz="1400" dirty="0"/>
              <a:t> </a:t>
            </a:r>
            <a:r>
              <a:rPr lang="fi-FI" sz="1400" dirty="0" err="1"/>
              <a:t>will</a:t>
            </a:r>
            <a:r>
              <a:rPr lang="fi-FI" sz="1400" dirty="0"/>
              <a:t> </a:t>
            </a:r>
            <a:r>
              <a:rPr lang="fi-FI" sz="1400" dirty="0" err="1"/>
              <a:t>happen</a:t>
            </a:r>
            <a:r>
              <a:rPr lang="fi-FI" sz="1400" dirty="0"/>
              <a:t> in </a:t>
            </a:r>
            <a:r>
              <a:rPr lang="fi-FI" sz="1400" dirty="0" err="1"/>
              <a:t>almost</a:t>
            </a:r>
            <a:r>
              <a:rPr lang="fi-FI" sz="1400" dirty="0"/>
              <a:t> </a:t>
            </a:r>
            <a:r>
              <a:rPr lang="fi-FI" sz="1400" dirty="0" err="1"/>
              <a:t>every</a:t>
            </a:r>
            <a:r>
              <a:rPr lang="fi-FI" sz="1400" dirty="0"/>
              <a:t> </a:t>
            </a:r>
            <a:r>
              <a:rPr lang="fi-FI" sz="1400" dirty="0" err="1"/>
              <a:t>area</a:t>
            </a:r>
            <a:r>
              <a:rPr lang="fi-FI" sz="1400" dirty="0"/>
              <a:t> </a:t>
            </a:r>
            <a:r>
              <a:rPr lang="fi-FI" sz="1400" dirty="0" err="1"/>
              <a:t>one</a:t>
            </a:r>
            <a:r>
              <a:rPr lang="fi-FI" sz="1400" dirty="0"/>
              <a:t> </a:t>
            </a:r>
            <a:r>
              <a:rPr lang="fi-FI" sz="1400" dirty="0" err="1"/>
              <a:t>way</a:t>
            </a:r>
            <a:r>
              <a:rPr lang="fi-FI" sz="1400" dirty="0"/>
              <a:t> </a:t>
            </a:r>
            <a:r>
              <a:rPr lang="fi-FI" sz="1400" dirty="0" err="1"/>
              <a:t>or</a:t>
            </a:r>
            <a:r>
              <a:rPr lang="fi-FI" sz="1400" dirty="0"/>
              <a:t> </a:t>
            </a:r>
            <a:r>
              <a:rPr lang="fi-FI" sz="1400" dirty="0" err="1"/>
              <a:t>another</a:t>
            </a:r>
            <a:r>
              <a:rPr lang="fi-FI" sz="1400" dirty="0"/>
              <a:t>. </a:t>
            </a:r>
            <a:r>
              <a:rPr lang="fi-FI" sz="1400" dirty="0" err="1"/>
              <a:t>Many</a:t>
            </a:r>
            <a:r>
              <a:rPr lang="fi-FI" sz="1400" dirty="0"/>
              <a:t> </a:t>
            </a:r>
            <a:r>
              <a:rPr lang="fi-FI" sz="1400" dirty="0" err="1"/>
              <a:t>new</a:t>
            </a:r>
            <a:r>
              <a:rPr lang="fi-FI" sz="1400" dirty="0"/>
              <a:t> </a:t>
            </a:r>
            <a:r>
              <a:rPr lang="fi-FI" sz="1400" dirty="0" err="1"/>
              <a:t>innovations</a:t>
            </a:r>
            <a:r>
              <a:rPr lang="fi-FI" sz="1400" dirty="0"/>
              <a:t> </a:t>
            </a:r>
            <a:r>
              <a:rPr lang="fi-FI" sz="1400" dirty="0" err="1"/>
              <a:t>connect</a:t>
            </a:r>
            <a:r>
              <a:rPr lang="fi-FI" sz="1400" dirty="0"/>
              <a:t> to </a:t>
            </a:r>
            <a:r>
              <a:rPr lang="fi-FI" sz="1400" dirty="0" err="1"/>
              <a:t>healthcare</a:t>
            </a:r>
            <a:r>
              <a:rPr lang="fi-FI" sz="1400" dirty="0"/>
              <a:t> </a:t>
            </a:r>
            <a:r>
              <a:rPr lang="fi-FI" sz="1400" dirty="0" err="1"/>
              <a:t>one</a:t>
            </a:r>
            <a:r>
              <a:rPr lang="fi-FI" sz="1400" dirty="0"/>
              <a:t> </a:t>
            </a:r>
            <a:r>
              <a:rPr lang="fi-FI" sz="1400" dirty="0" err="1"/>
              <a:t>way</a:t>
            </a:r>
            <a:r>
              <a:rPr lang="fi-FI" sz="1400" dirty="0"/>
              <a:t> </a:t>
            </a:r>
            <a:r>
              <a:rPr lang="fi-FI" sz="1400" dirty="0" err="1"/>
              <a:t>or</a:t>
            </a:r>
            <a:r>
              <a:rPr lang="fi-FI" sz="1400" dirty="0"/>
              <a:t> </a:t>
            </a:r>
            <a:r>
              <a:rPr lang="fi-FI" sz="1400" dirty="0" err="1"/>
              <a:t>another</a:t>
            </a:r>
            <a:r>
              <a:rPr lang="fi-FI" sz="1400" dirty="0"/>
              <a:t>. </a:t>
            </a:r>
            <a:r>
              <a:rPr lang="fi-FI" sz="1400" dirty="0" err="1"/>
              <a:t>With</a:t>
            </a:r>
            <a:r>
              <a:rPr lang="fi-FI" sz="1400" dirty="0"/>
              <a:t> </a:t>
            </a:r>
            <a:r>
              <a:rPr lang="fi-FI" sz="1400" dirty="0" err="1"/>
              <a:t>that</a:t>
            </a:r>
            <a:r>
              <a:rPr lang="fi-FI" sz="1400" dirty="0"/>
              <a:t> </a:t>
            </a:r>
            <a:r>
              <a:rPr lang="fi-FI" sz="1400" dirty="0" err="1"/>
              <a:t>being</a:t>
            </a:r>
            <a:r>
              <a:rPr lang="fi-FI" sz="1400" dirty="0"/>
              <a:t> </a:t>
            </a:r>
            <a:r>
              <a:rPr lang="fi-FI" sz="1400" dirty="0" err="1"/>
              <a:t>said</a:t>
            </a:r>
            <a:r>
              <a:rPr lang="fi-FI" sz="1400" dirty="0"/>
              <a:t> </a:t>
            </a:r>
            <a:r>
              <a:rPr lang="fi-FI" sz="1400" dirty="0" err="1"/>
              <a:t>the</a:t>
            </a:r>
            <a:r>
              <a:rPr lang="fi-FI" sz="1400" dirty="0"/>
              <a:t> </a:t>
            </a:r>
            <a:r>
              <a:rPr lang="fi-FI" sz="1400" dirty="0" err="1"/>
              <a:t>healthcare</a:t>
            </a:r>
            <a:r>
              <a:rPr lang="fi-FI" sz="1400" dirty="0"/>
              <a:t> </a:t>
            </a:r>
            <a:r>
              <a:rPr lang="fi-FI" sz="1400" dirty="0" err="1"/>
              <a:t>might</a:t>
            </a:r>
            <a:r>
              <a:rPr lang="fi-FI" sz="1400" dirty="0"/>
              <a:t> </a:t>
            </a:r>
            <a:r>
              <a:rPr lang="fi-FI" sz="1400" dirty="0" err="1"/>
              <a:t>be</a:t>
            </a:r>
            <a:r>
              <a:rPr lang="fi-FI" sz="1400" dirty="0"/>
              <a:t> </a:t>
            </a:r>
            <a:r>
              <a:rPr lang="fi-FI" sz="1400" dirty="0" err="1"/>
              <a:t>the</a:t>
            </a:r>
            <a:r>
              <a:rPr lang="fi-FI" sz="1400" dirty="0"/>
              <a:t> </a:t>
            </a:r>
            <a:r>
              <a:rPr lang="fi-FI" sz="1400" dirty="0" err="1"/>
              <a:t>first</a:t>
            </a:r>
            <a:r>
              <a:rPr lang="fi-FI" sz="1400" dirty="0"/>
              <a:t> </a:t>
            </a:r>
            <a:r>
              <a:rPr lang="fi-FI" sz="1400" dirty="0" err="1"/>
              <a:t>big</a:t>
            </a:r>
            <a:r>
              <a:rPr lang="fi-FI" sz="1400" dirty="0"/>
              <a:t> </a:t>
            </a:r>
            <a:r>
              <a:rPr lang="fi-FI" sz="1400" dirty="0" err="1"/>
              <a:t>field</a:t>
            </a:r>
            <a:r>
              <a:rPr lang="fi-FI" sz="1400" dirty="0"/>
              <a:t> to </a:t>
            </a:r>
            <a:r>
              <a:rPr lang="fi-FI" sz="1400" dirty="0" err="1"/>
              <a:t>see</a:t>
            </a:r>
            <a:r>
              <a:rPr lang="fi-FI" sz="1400" dirty="0"/>
              <a:t> an </a:t>
            </a:r>
            <a:r>
              <a:rPr lang="fi-FI" sz="1400" dirty="0" err="1"/>
              <a:t>impact</a:t>
            </a:r>
            <a:r>
              <a:rPr lang="fi-FI" sz="1400" dirty="0"/>
              <a:t> of AI.</a:t>
            </a:r>
          </a:p>
          <a:p>
            <a:pPr marL="0" indent="0" algn="l">
              <a:lnSpc>
                <a:spcPct val="150000"/>
              </a:lnSpc>
              <a:spcBef>
                <a:spcPts val="500"/>
              </a:spcBef>
              <a:buNone/>
            </a:pPr>
            <a:r>
              <a:rPr lang="fi-FI" sz="1400" dirty="0"/>
              <a:t>One of </a:t>
            </a:r>
            <a:r>
              <a:rPr lang="fi-FI" sz="1400" dirty="0" err="1"/>
              <a:t>the</a:t>
            </a:r>
            <a:r>
              <a:rPr lang="fi-FI" sz="1400" dirty="0"/>
              <a:t> </a:t>
            </a:r>
            <a:r>
              <a:rPr lang="fi-FI" sz="1400" dirty="0" err="1"/>
              <a:t>biggest</a:t>
            </a:r>
            <a:r>
              <a:rPr lang="fi-FI" sz="1400" dirty="0"/>
              <a:t> </a:t>
            </a:r>
            <a:r>
              <a:rPr lang="fi-FI" sz="1400" dirty="0" err="1"/>
              <a:t>changes</a:t>
            </a:r>
            <a:r>
              <a:rPr lang="fi-FI" sz="1400" dirty="0"/>
              <a:t> is </a:t>
            </a:r>
            <a:r>
              <a:rPr lang="fi-FI" sz="1400" dirty="0" err="1"/>
              <a:t>advancements</a:t>
            </a:r>
            <a:r>
              <a:rPr lang="fi-FI" sz="1400" dirty="0"/>
              <a:t> in </a:t>
            </a:r>
            <a:r>
              <a:rPr lang="fi-FI" sz="1400" dirty="0" err="1"/>
              <a:t>technology</a:t>
            </a:r>
            <a:r>
              <a:rPr lang="fi-FI" sz="1400" dirty="0"/>
              <a:t>. New </a:t>
            </a:r>
            <a:r>
              <a:rPr lang="fi-FI" sz="1400" dirty="0" err="1"/>
              <a:t>innovations</a:t>
            </a:r>
            <a:r>
              <a:rPr lang="fi-FI" sz="1400" dirty="0"/>
              <a:t> and </a:t>
            </a:r>
            <a:r>
              <a:rPr lang="fi-FI" sz="1400" dirty="0" err="1"/>
              <a:t>possibilites</a:t>
            </a:r>
            <a:r>
              <a:rPr lang="fi-FI" sz="1400" dirty="0"/>
              <a:t> </a:t>
            </a:r>
            <a:r>
              <a:rPr lang="fi-FI" sz="1400" dirty="0" err="1"/>
              <a:t>unloced</a:t>
            </a:r>
            <a:r>
              <a:rPr lang="fi-FI" sz="1400" dirty="0"/>
              <a:t> </a:t>
            </a:r>
            <a:r>
              <a:rPr lang="fi-FI" sz="1400" dirty="0" err="1"/>
              <a:t>by</a:t>
            </a:r>
            <a:r>
              <a:rPr lang="fi-FI" sz="1400" dirty="0"/>
              <a:t> </a:t>
            </a:r>
            <a:r>
              <a:rPr lang="fi-FI" sz="1400" dirty="0" err="1"/>
              <a:t>them</a:t>
            </a:r>
            <a:r>
              <a:rPr lang="fi-FI" sz="1400" dirty="0"/>
              <a:t> </a:t>
            </a:r>
            <a:r>
              <a:rPr lang="fi-FI" sz="1400" dirty="0" err="1"/>
              <a:t>opens</a:t>
            </a:r>
            <a:r>
              <a:rPr lang="fi-FI" sz="1400" dirty="0"/>
              <a:t> </a:t>
            </a:r>
            <a:r>
              <a:rPr lang="fi-FI" sz="1400" dirty="0" err="1"/>
              <a:t>new</a:t>
            </a:r>
            <a:r>
              <a:rPr lang="fi-FI" sz="1400" dirty="0"/>
              <a:t> </a:t>
            </a:r>
            <a:r>
              <a:rPr lang="fi-FI" sz="1400" dirty="0" err="1"/>
              <a:t>possibilities</a:t>
            </a:r>
            <a:r>
              <a:rPr lang="fi-FI" sz="1400" dirty="0"/>
              <a:t>. At </a:t>
            </a:r>
            <a:r>
              <a:rPr lang="fi-FI" sz="1400" dirty="0" err="1"/>
              <a:t>the</a:t>
            </a:r>
            <a:r>
              <a:rPr lang="fi-FI" sz="1400" dirty="0"/>
              <a:t> </a:t>
            </a:r>
            <a:r>
              <a:rPr lang="fi-FI" sz="1400" dirty="0" err="1"/>
              <a:t>same</a:t>
            </a:r>
            <a:r>
              <a:rPr lang="fi-FI" sz="1400" dirty="0"/>
              <a:t> </a:t>
            </a:r>
            <a:r>
              <a:rPr lang="fi-FI" sz="1400" dirty="0" err="1"/>
              <a:t>time</a:t>
            </a:r>
            <a:r>
              <a:rPr lang="fi-FI" sz="1400" dirty="0"/>
              <a:t> </a:t>
            </a:r>
            <a:r>
              <a:rPr lang="fi-FI" sz="1400" dirty="0" err="1"/>
              <a:t>methods</a:t>
            </a:r>
            <a:r>
              <a:rPr lang="fi-FI" sz="1400" dirty="0"/>
              <a:t> to </a:t>
            </a:r>
            <a:r>
              <a:rPr lang="fi-FI" sz="1400" dirty="0" err="1"/>
              <a:t>make</a:t>
            </a:r>
            <a:r>
              <a:rPr lang="fi-FI" sz="1400" dirty="0"/>
              <a:t> and </a:t>
            </a:r>
            <a:r>
              <a:rPr lang="fi-FI" sz="1400" dirty="0" err="1"/>
              <a:t>train</a:t>
            </a:r>
            <a:r>
              <a:rPr lang="fi-FI" sz="1400" dirty="0"/>
              <a:t> AI </a:t>
            </a:r>
            <a:r>
              <a:rPr lang="fi-FI" sz="1400" dirty="0" err="1"/>
              <a:t>models</a:t>
            </a:r>
            <a:r>
              <a:rPr lang="fi-FI" sz="1400" dirty="0"/>
              <a:t> </a:t>
            </a:r>
            <a:r>
              <a:rPr lang="fi-FI" sz="1400" dirty="0" err="1"/>
              <a:t>improve</a:t>
            </a:r>
            <a:r>
              <a:rPr lang="fi-FI" sz="1400" dirty="0"/>
              <a:t> </a:t>
            </a:r>
            <a:r>
              <a:rPr lang="fi-FI" sz="1400" dirty="0" err="1"/>
              <a:t>making</a:t>
            </a:r>
            <a:r>
              <a:rPr lang="fi-FI" sz="1400" dirty="0"/>
              <a:t> </a:t>
            </a:r>
            <a:r>
              <a:rPr lang="fi-FI" sz="1400" dirty="0" err="1"/>
              <a:t>the</a:t>
            </a:r>
            <a:r>
              <a:rPr lang="fi-FI" sz="1400" dirty="0"/>
              <a:t> </a:t>
            </a:r>
            <a:r>
              <a:rPr lang="fi-FI" sz="1400" dirty="0" err="1"/>
              <a:t>impact</a:t>
            </a:r>
            <a:r>
              <a:rPr lang="fi-FI" sz="1400" dirty="0"/>
              <a:t> </a:t>
            </a:r>
            <a:r>
              <a:rPr lang="fi-FI" sz="1400" dirty="0" err="1"/>
              <a:t>even</a:t>
            </a:r>
            <a:r>
              <a:rPr lang="fi-FI" sz="1400" dirty="0"/>
              <a:t> </a:t>
            </a:r>
            <a:r>
              <a:rPr lang="fi-FI" sz="1400" dirty="0" err="1"/>
              <a:t>larger</a:t>
            </a:r>
            <a:r>
              <a:rPr lang="fi-FI" sz="1400" dirty="0"/>
              <a:t>.</a:t>
            </a:r>
          </a:p>
          <a:p>
            <a:pPr marL="0" indent="0" algn="l">
              <a:lnSpc>
                <a:spcPct val="150000"/>
              </a:lnSpc>
              <a:spcBef>
                <a:spcPts val="500"/>
              </a:spcBef>
              <a:buNone/>
            </a:pPr>
            <a:r>
              <a:rPr lang="fi-FI" sz="1400" dirty="0"/>
              <a:t>For </a:t>
            </a:r>
            <a:r>
              <a:rPr lang="fi-FI" sz="1400" dirty="0" err="1"/>
              <a:t>the</a:t>
            </a:r>
            <a:r>
              <a:rPr lang="fi-FI" sz="1400" dirty="0"/>
              <a:t> AI to </a:t>
            </a:r>
            <a:r>
              <a:rPr lang="fi-FI" sz="1400" dirty="0" err="1"/>
              <a:t>be</a:t>
            </a:r>
            <a:r>
              <a:rPr lang="fi-FI" sz="1400" dirty="0"/>
              <a:t> </a:t>
            </a:r>
            <a:r>
              <a:rPr lang="fi-FI" sz="1400" dirty="0" err="1"/>
              <a:t>used</a:t>
            </a:r>
            <a:r>
              <a:rPr lang="fi-FI" sz="1400" dirty="0"/>
              <a:t>, </a:t>
            </a:r>
            <a:r>
              <a:rPr lang="fi-FI" sz="1400" dirty="0" err="1"/>
              <a:t>the</a:t>
            </a:r>
            <a:r>
              <a:rPr lang="fi-FI" sz="1400" dirty="0"/>
              <a:t> </a:t>
            </a:r>
            <a:r>
              <a:rPr lang="fi-FI" sz="1400" dirty="0" err="1"/>
              <a:t>legislation</a:t>
            </a:r>
            <a:r>
              <a:rPr lang="fi-FI" sz="1400" dirty="0"/>
              <a:t> </a:t>
            </a:r>
            <a:r>
              <a:rPr lang="fi-FI" sz="1400" dirty="0" err="1"/>
              <a:t>needs</a:t>
            </a:r>
            <a:r>
              <a:rPr lang="fi-FI" sz="1400" dirty="0"/>
              <a:t> to </a:t>
            </a:r>
            <a:r>
              <a:rPr lang="fi-FI" sz="1400" dirty="0" err="1"/>
              <a:t>be</a:t>
            </a:r>
            <a:r>
              <a:rPr lang="fi-FI" sz="1400" dirty="0"/>
              <a:t> </a:t>
            </a:r>
            <a:r>
              <a:rPr lang="fi-FI" sz="1400" dirty="0" err="1"/>
              <a:t>updated</a:t>
            </a:r>
            <a:r>
              <a:rPr lang="fi-FI" sz="1400" dirty="0"/>
              <a:t> </a:t>
            </a:r>
            <a:r>
              <a:rPr lang="fi-FI" sz="1400" dirty="0" err="1"/>
              <a:t>accordingly</a:t>
            </a:r>
            <a:r>
              <a:rPr lang="fi-FI" sz="1400" dirty="0"/>
              <a:t> to </a:t>
            </a:r>
            <a:r>
              <a:rPr lang="fi-FI" sz="1400" dirty="0" err="1"/>
              <a:t>make</a:t>
            </a:r>
            <a:r>
              <a:rPr lang="fi-FI" sz="1400" dirty="0"/>
              <a:t> sure AI is </a:t>
            </a:r>
            <a:r>
              <a:rPr lang="fi-FI" sz="1400" dirty="0" err="1"/>
              <a:t>used</a:t>
            </a:r>
            <a:r>
              <a:rPr lang="fi-FI" sz="1400" dirty="0"/>
              <a:t> in a </a:t>
            </a:r>
            <a:r>
              <a:rPr lang="fi-FI" sz="1400" dirty="0" err="1"/>
              <a:t>secured</a:t>
            </a:r>
            <a:r>
              <a:rPr lang="fi-FI" sz="1400" dirty="0"/>
              <a:t> </a:t>
            </a:r>
            <a:r>
              <a:rPr lang="fi-FI" sz="1400" dirty="0" err="1"/>
              <a:t>environment</a:t>
            </a:r>
            <a:r>
              <a:rPr lang="fi-FI" sz="1400" dirty="0"/>
              <a:t> </a:t>
            </a:r>
            <a:r>
              <a:rPr lang="fi-FI" sz="1400" dirty="0" err="1"/>
              <a:t>while</a:t>
            </a:r>
            <a:r>
              <a:rPr lang="fi-FI" sz="1400" dirty="0"/>
              <a:t> </a:t>
            </a:r>
            <a:r>
              <a:rPr lang="fi-FI" sz="1400" dirty="0" err="1"/>
              <a:t>obeying</a:t>
            </a:r>
            <a:r>
              <a:rPr lang="fi-FI" sz="1400" dirty="0"/>
              <a:t> </a:t>
            </a:r>
            <a:r>
              <a:rPr lang="fi-FI" sz="1400" dirty="0" err="1"/>
              <a:t>privacy</a:t>
            </a:r>
            <a:r>
              <a:rPr lang="fi-FI" sz="1400" dirty="0"/>
              <a:t>.</a:t>
            </a:r>
          </a:p>
          <a:p>
            <a:pPr marL="0" indent="0" algn="l">
              <a:lnSpc>
                <a:spcPct val="150000"/>
              </a:lnSpc>
              <a:spcBef>
                <a:spcPts val="500"/>
              </a:spcBef>
              <a:buNone/>
            </a:pPr>
            <a:r>
              <a:rPr lang="fi-FI" sz="1400" dirty="0" err="1"/>
              <a:t>Changing</a:t>
            </a:r>
            <a:r>
              <a:rPr lang="fi-FI" sz="1400" dirty="0"/>
              <a:t> </a:t>
            </a:r>
            <a:r>
              <a:rPr lang="fi-FI" sz="1400" dirty="0" err="1"/>
              <a:t>the</a:t>
            </a:r>
            <a:r>
              <a:rPr lang="fi-FI" sz="1400" dirty="0"/>
              <a:t> </a:t>
            </a:r>
            <a:r>
              <a:rPr lang="fi-FI" sz="1400" dirty="0" err="1"/>
              <a:t>public</a:t>
            </a:r>
            <a:r>
              <a:rPr lang="fi-FI" sz="1400" dirty="0"/>
              <a:t> </a:t>
            </a:r>
            <a:r>
              <a:rPr lang="fi-FI" sz="1400" dirty="0" err="1"/>
              <a:t>mindset</a:t>
            </a:r>
            <a:r>
              <a:rPr lang="fi-FI" sz="1400" dirty="0"/>
              <a:t> </a:t>
            </a:r>
            <a:r>
              <a:rPr lang="fi-FI" sz="1400" dirty="0" err="1"/>
              <a:t>should</a:t>
            </a:r>
            <a:r>
              <a:rPr lang="fi-FI" sz="1400" dirty="0"/>
              <a:t> </a:t>
            </a:r>
            <a:r>
              <a:rPr lang="fi-FI" sz="1400" dirty="0" err="1"/>
              <a:t>happen</a:t>
            </a:r>
            <a:r>
              <a:rPr lang="fi-FI" sz="1400" dirty="0"/>
              <a:t> </a:t>
            </a:r>
            <a:r>
              <a:rPr lang="fi-FI" sz="1400" dirty="0" err="1"/>
              <a:t>more</a:t>
            </a:r>
            <a:r>
              <a:rPr lang="fi-FI" sz="1400" dirty="0"/>
              <a:t> </a:t>
            </a:r>
            <a:r>
              <a:rPr lang="fi-FI" sz="1400" dirty="0" err="1"/>
              <a:t>widely</a:t>
            </a:r>
            <a:r>
              <a:rPr lang="fi-FI" sz="1400" dirty="0"/>
              <a:t> to </a:t>
            </a:r>
            <a:r>
              <a:rPr lang="fi-FI" sz="1400" dirty="0" err="1"/>
              <a:t>get</a:t>
            </a:r>
            <a:r>
              <a:rPr lang="fi-FI" sz="1400" dirty="0"/>
              <a:t> </a:t>
            </a:r>
            <a:r>
              <a:rPr lang="fi-FI" sz="1400" dirty="0" err="1"/>
              <a:t>new</a:t>
            </a:r>
            <a:r>
              <a:rPr lang="fi-FI" sz="1400" dirty="0"/>
              <a:t> </a:t>
            </a:r>
            <a:r>
              <a:rPr lang="fi-FI" sz="1400" dirty="0" err="1"/>
              <a:t>innovations</a:t>
            </a:r>
            <a:r>
              <a:rPr lang="fi-FI" sz="1400" dirty="0"/>
              <a:t> </a:t>
            </a:r>
            <a:r>
              <a:rPr lang="fi-FI" sz="1400" dirty="0" err="1"/>
              <a:t>going</a:t>
            </a:r>
            <a:r>
              <a:rPr lang="fi-FI" sz="1400" dirty="0"/>
              <a:t>. New </a:t>
            </a:r>
            <a:r>
              <a:rPr lang="fi-FI" sz="1400" dirty="0" err="1"/>
              <a:t>methods</a:t>
            </a:r>
            <a:r>
              <a:rPr lang="fi-FI" sz="1400" dirty="0"/>
              <a:t> to </a:t>
            </a:r>
            <a:r>
              <a:rPr lang="fi-FI" sz="1400" dirty="0" err="1"/>
              <a:t>use</a:t>
            </a:r>
            <a:r>
              <a:rPr lang="fi-FI" sz="1400" dirty="0"/>
              <a:t> AI </a:t>
            </a:r>
            <a:r>
              <a:rPr lang="fi-FI" sz="1400" dirty="0" err="1"/>
              <a:t>may</a:t>
            </a:r>
            <a:r>
              <a:rPr lang="fi-FI" sz="1400" dirty="0"/>
              <a:t> </a:t>
            </a:r>
            <a:r>
              <a:rPr lang="fi-FI" sz="1400" dirty="0" err="1"/>
              <a:t>be</a:t>
            </a:r>
            <a:r>
              <a:rPr lang="fi-FI" sz="1400" dirty="0"/>
              <a:t> </a:t>
            </a:r>
            <a:r>
              <a:rPr lang="fi-FI" sz="1400" dirty="0" err="1"/>
              <a:t>overwhelming</a:t>
            </a:r>
            <a:r>
              <a:rPr lang="fi-FI" sz="1400" dirty="0"/>
              <a:t> for </a:t>
            </a:r>
            <a:r>
              <a:rPr lang="fi-FI" sz="1400" dirty="0" err="1"/>
              <a:t>majority</a:t>
            </a:r>
            <a:r>
              <a:rPr lang="fi-FI" sz="1400" dirty="0"/>
              <a:t> of </a:t>
            </a:r>
            <a:r>
              <a:rPr lang="fi-FI" sz="1400" dirty="0" err="1"/>
              <a:t>people</a:t>
            </a:r>
            <a:r>
              <a:rPr lang="fi-FI" sz="1400" dirty="0"/>
              <a:t>. </a:t>
            </a:r>
            <a:r>
              <a:rPr lang="fi-FI" sz="1400" dirty="0" err="1"/>
              <a:t>With</a:t>
            </a:r>
            <a:r>
              <a:rPr lang="fi-FI" sz="1400" dirty="0"/>
              <a:t> </a:t>
            </a:r>
            <a:r>
              <a:rPr lang="fi-FI" sz="1400" dirty="0" err="1"/>
              <a:t>informative</a:t>
            </a:r>
            <a:r>
              <a:rPr lang="fi-FI" sz="1400" dirty="0"/>
              <a:t> and </a:t>
            </a:r>
            <a:r>
              <a:rPr lang="fi-FI" sz="1400" dirty="0" err="1"/>
              <a:t>transparent</a:t>
            </a:r>
            <a:r>
              <a:rPr lang="fi-FI" sz="1400" dirty="0"/>
              <a:t> </a:t>
            </a:r>
            <a:r>
              <a:rPr lang="fi-FI" sz="1400" dirty="0" err="1"/>
              <a:t>introductions</a:t>
            </a:r>
            <a:r>
              <a:rPr lang="fi-FI" sz="1400" dirty="0"/>
              <a:t> </a:t>
            </a:r>
            <a:r>
              <a:rPr lang="fi-FI" sz="1400" dirty="0" err="1"/>
              <a:t>people</a:t>
            </a:r>
            <a:r>
              <a:rPr lang="fi-FI" sz="1400" dirty="0"/>
              <a:t> </a:t>
            </a:r>
            <a:r>
              <a:rPr lang="fi-FI" sz="1400" dirty="0" err="1"/>
              <a:t>would</a:t>
            </a:r>
            <a:r>
              <a:rPr lang="fi-FI" sz="1400" dirty="0"/>
              <a:t> </a:t>
            </a:r>
            <a:r>
              <a:rPr lang="fi-FI" sz="1400" dirty="0" err="1"/>
              <a:t>understand</a:t>
            </a:r>
            <a:r>
              <a:rPr lang="fi-FI" sz="1400" dirty="0"/>
              <a:t> </a:t>
            </a:r>
            <a:r>
              <a:rPr lang="fi-FI" sz="1400" dirty="0" err="1"/>
              <a:t>new</a:t>
            </a:r>
            <a:r>
              <a:rPr lang="fi-FI" sz="1400" dirty="0"/>
              <a:t> </a:t>
            </a:r>
            <a:r>
              <a:rPr lang="fi-FI" sz="1400" dirty="0" err="1"/>
              <a:t>technologies</a:t>
            </a:r>
            <a:r>
              <a:rPr lang="fi-FI" sz="1400" dirty="0"/>
              <a:t> </a:t>
            </a:r>
            <a:r>
              <a:rPr lang="fi-FI" sz="1400" dirty="0" err="1"/>
              <a:t>better</a:t>
            </a:r>
            <a:r>
              <a:rPr lang="fi-FI" sz="1400" dirty="0"/>
              <a:t> and </a:t>
            </a:r>
            <a:r>
              <a:rPr lang="fi-FI" sz="1400" dirty="0" err="1"/>
              <a:t>with</a:t>
            </a:r>
            <a:r>
              <a:rPr lang="fi-FI" sz="1400" dirty="0"/>
              <a:t> </a:t>
            </a:r>
            <a:r>
              <a:rPr lang="fi-FI" sz="1400" dirty="0" err="1"/>
              <a:t>that</a:t>
            </a:r>
            <a:r>
              <a:rPr lang="fi-FI" sz="1400" dirty="0"/>
              <a:t> </a:t>
            </a:r>
            <a:r>
              <a:rPr lang="fi-FI" sz="1400" dirty="0" err="1"/>
              <a:t>be</a:t>
            </a:r>
            <a:r>
              <a:rPr lang="fi-FI" sz="1400" dirty="0"/>
              <a:t> </a:t>
            </a:r>
            <a:r>
              <a:rPr lang="fi-FI" sz="1400" dirty="0" err="1"/>
              <a:t>more</a:t>
            </a:r>
            <a:r>
              <a:rPr lang="fi-FI" sz="1400" dirty="0"/>
              <a:t> open </a:t>
            </a:r>
            <a:r>
              <a:rPr lang="fi-FI" sz="1400" dirty="0" err="1"/>
              <a:t>minded</a:t>
            </a:r>
            <a:r>
              <a:rPr lang="fi-FI" sz="1400" dirty="0"/>
              <a:t>.</a:t>
            </a:r>
          </a:p>
        </p:txBody>
      </p:sp>
    </p:spTree>
    <p:extLst>
      <p:ext uri="{BB962C8B-B14F-4D97-AF65-F5344CB8AC3E}">
        <p14:creationId xmlns:p14="http://schemas.microsoft.com/office/powerpoint/2010/main" val="35405132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9B1F3FAB-8CFA-6472-A33C-8A2B77719BB4}"/>
              </a:ext>
            </a:extLst>
          </p:cNvPr>
          <p:cNvSpPr>
            <a:spLocks noGrp="1"/>
          </p:cNvSpPr>
          <p:nvPr>
            <p:ph type="title"/>
          </p:nvPr>
        </p:nvSpPr>
        <p:spPr>
          <a:xfrm>
            <a:off x="1617569" y="431741"/>
            <a:ext cx="4783455" cy="1867707"/>
          </a:xfrm>
        </p:spPr>
        <p:txBody>
          <a:bodyPr>
            <a:normAutofit/>
          </a:bodyPr>
          <a:lstStyle/>
          <a:p>
            <a:r>
              <a:rPr lang="fi-FI" sz="4400" dirty="0" err="1"/>
              <a:t>Conclusion</a:t>
            </a:r>
            <a:endParaRPr lang="fi-FI" sz="4400" dirty="0"/>
          </a:p>
        </p:txBody>
      </p:sp>
      <p:sp>
        <p:nvSpPr>
          <p:cNvPr id="3" name="Sisällön paikkamerkki 2">
            <a:extLst>
              <a:ext uri="{FF2B5EF4-FFF2-40B4-BE49-F238E27FC236}">
                <a16:creationId xmlns:a16="http://schemas.microsoft.com/office/drawing/2014/main" id="{37248730-14EA-7FE3-F6E6-A53E7626207C}"/>
              </a:ext>
            </a:extLst>
          </p:cNvPr>
          <p:cNvSpPr>
            <a:spLocks noGrp="1"/>
          </p:cNvSpPr>
          <p:nvPr>
            <p:ph idx="1"/>
          </p:nvPr>
        </p:nvSpPr>
        <p:spPr>
          <a:xfrm>
            <a:off x="456976" y="2004508"/>
            <a:ext cx="5966460" cy="6157707"/>
          </a:xfrm>
        </p:spPr>
        <p:txBody>
          <a:bodyPr vert="horz" lIns="91440" tIns="45720" rIns="91440" bIns="45720" rtlCol="0" anchor="t">
            <a:normAutofit/>
          </a:bodyPr>
          <a:lstStyle/>
          <a:p>
            <a:pPr marL="0" indent="0">
              <a:lnSpc>
                <a:spcPct val="150000"/>
              </a:lnSpc>
              <a:spcBef>
                <a:spcPts val="500"/>
              </a:spcBef>
              <a:buNone/>
            </a:pPr>
            <a:r>
              <a:rPr lang="fi-FI" sz="1400" dirty="0" err="1"/>
              <a:t>We</a:t>
            </a:r>
            <a:r>
              <a:rPr lang="fi-FI" sz="1400" dirty="0"/>
              <a:t> </a:t>
            </a:r>
            <a:r>
              <a:rPr lang="fi-FI" sz="1400" dirty="0" err="1"/>
              <a:t>are</a:t>
            </a:r>
            <a:r>
              <a:rPr lang="fi-FI" sz="1400" dirty="0"/>
              <a:t> </a:t>
            </a:r>
            <a:r>
              <a:rPr lang="fi-FI" sz="1400" dirty="0" err="1"/>
              <a:t>aware</a:t>
            </a:r>
            <a:r>
              <a:rPr lang="fi-FI" sz="1400" dirty="0"/>
              <a:t> </a:t>
            </a:r>
            <a:r>
              <a:rPr lang="fi-FI" sz="1400" dirty="0" err="1"/>
              <a:t>that</a:t>
            </a:r>
            <a:r>
              <a:rPr lang="fi-FI" sz="1400" dirty="0"/>
              <a:t> </a:t>
            </a:r>
            <a:r>
              <a:rPr lang="fi-FI" sz="1400" dirty="0" err="1"/>
              <a:t>our</a:t>
            </a:r>
            <a:r>
              <a:rPr lang="fi-FI" sz="1400" dirty="0"/>
              <a:t> </a:t>
            </a:r>
            <a:r>
              <a:rPr lang="fi-FI" sz="1400" dirty="0" err="1"/>
              <a:t>product</a:t>
            </a:r>
            <a:r>
              <a:rPr lang="fi-FI" sz="1400" dirty="0"/>
              <a:t> idea is </a:t>
            </a:r>
            <a:r>
              <a:rPr lang="fi-FI" sz="1400" dirty="0" err="1"/>
              <a:t>still</a:t>
            </a:r>
            <a:r>
              <a:rPr lang="fi-FI" sz="1400" dirty="0"/>
              <a:t> a </a:t>
            </a:r>
            <a:r>
              <a:rPr lang="fi-FI" sz="1400" dirty="0" err="1"/>
              <a:t>very</a:t>
            </a:r>
            <a:r>
              <a:rPr lang="fi-FI" sz="1400" dirty="0"/>
              <a:t> </a:t>
            </a:r>
            <a:r>
              <a:rPr lang="fi-FI" sz="1400" dirty="0" err="1"/>
              <a:t>futuristic</a:t>
            </a:r>
            <a:r>
              <a:rPr lang="fi-FI" sz="1400" dirty="0"/>
              <a:t> and </a:t>
            </a:r>
            <a:r>
              <a:rPr lang="fi-FI" sz="1400" dirty="0" err="1"/>
              <a:t>far-fetched</a:t>
            </a:r>
            <a:r>
              <a:rPr lang="fi-FI" sz="1400" dirty="0"/>
              <a:t>, </a:t>
            </a:r>
            <a:r>
              <a:rPr lang="fi-FI" sz="1400" dirty="0" err="1"/>
              <a:t>regardless</a:t>
            </a:r>
            <a:r>
              <a:rPr lang="fi-FI" sz="1400" dirty="0"/>
              <a:t> of </a:t>
            </a:r>
            <a:r>
              <a:rPr lang="fi-FI" sz="1400" dirty="0" err="1"/>
              <a:t>the</a:t>
            </a:r>
            <a:r>
              <a:rPr lang="fi-FI" sz="1400" dirty="0"/>
              <a:t> </a:t>
            </a:r>
            <a:r>
              <a:rPr lang="fi-FI" sz="1400" dirty="0" err="1"/>
              <a:t>seeds</a:t>
            </a:r>
            <a:r>
              <a:rPr lang="fi-FI" sz="1400" dirty="0"/>
              <a:t> </a:t>
            </a:r>
            <a:r>
              <a:rPr lang="fi-FI" sz="1400" dirty="0" err="1"/>
              <a:t>that</a:t>
            </a:r>
            <a:r>
              <a:rPr lang="fi-FI" sz="1400" dirty="0"/>
              <a:t> </a:t>
            </a:r>
            <a:r>
              <a:rPr lang="fi-FI" sz="1400" dirty="0" err="1"/>
              <a:t>have</a:t>
            </a:r>
            <a:r>
              <a:rPr lang="fi-FI" sz="1400" dirty="0"/>
              <a:t> </a:t>
            </a:r>
            <a:r>
              <a:rPr lang="fi-FI" sz="1400" dirty="0" err="1"/>
              <a:t>already</a:t>
            </a:r>
            <a:r>
              <a:rPr lang="fi-FI" sz="1400" dirty="0"/>
              <a:t> </a:t>
            </a:r>
            <a:r>
              <a:rPr lang="fi-FI" sz="1400" dirty="0" err="1"/>
              <a:t>been</a:t>
            </a:r>
            <a:r>
              <a:rPr lang="fi-FI" sz="1400" dirty="0"/>
              <a:t> </a:t>
            </a:r>
            <a:r>
              <a:rPr lang="fi-FI" sz="1400" dirty="0" err="1"/>
              <a:t>planted</a:t>
            </a:r>
            <a:r>
              <a:rPr lang="fi-FI" sz="1400" dirty="0"/>
              <a:t> in </a:t>
            </a:r>
            <a:r>
              <a:rPr lang="fi-FI" sz="1400" dirty="0" err="1"/>
              <a:t>the</a:t>
            </a:r>
            <a:r>
              <a:rPr lang="fi-FI" sz="1400" dirty="0"/>
              <a:t> </a:t>
            </a:r>
            <a:r>
              <a:rPr lang="fi-FI" sz="1400" dirty="0" err="1"/>
              <a:t>technological</a:t>
            </a:r>
            <a:r>
              <a:rPr lang="fi-FI" sz="1400" dirty="0"/>
              <a:t> </a:t>
            </a:r>
            <a:r>
              <a:rPr lang="fi-FI" sz="1400" dirty="0" err="1"/>
              <a:t>field</a:t>
            </a:r>
            <a:r>
              <a:rPr lang="fi-FI" sz="1400" dirty="0"/>
              <a:t>. </a:t>
            </a:r>
            <a:r>
              <a:rPr lang="fi-FI" sz="1400" dirty="0" err="1"/>
              <a:t>Many</a:t>
            </a:r>
            <a:r>
              <a:rPr lang="fi-FI" sz="1400" dirty="0"/>
              <a:t> </a:t>
            </a:r>
            <a:r>
              <a:rPr lang="fi-FI" sz="1400" dirty="0" err="1"/>
              <a:t>steps</a:t>
            </a:r>
            <a:r>
              <a:rPr lang="fi-FI" sz="1400" dirty="0"/>
              <a:t> </a:t>
            </a:r>
            <a:r>
              <a:rPr lang="fi-FI" sz="1400" dirty="0" err="1"/>
              <a:t>have</a:t>
            </a:r>
            <a:r>
              <a:rPr lang="fi-FI" sz="1400" dirty="0"/>
              <a:t> to </a:t>
            </a:r>
            <a:r>
              <a:rPr lang="fi-FI" sz="1400" dirty="0" err="1"/>
              <a:t>be</a:t>
            </a:r>
            <a:r>
              <a:rPr lang="fi-FI" sz="1400" dirty="0"/>
              <a:t> </a:t>
            </a:r>
            <a:r>
              <a:rPr lang="fi-FI" sz="1400" dirty="0" err="1"/>
              <a:t>taken</a:t>
            </a:r>
            <a:r>
              <a:rPr lang="fi-FI" sz="1400" dirty="0"/>
              <a:t>, </a:t>
            </a:r>
            <a:r>
              <a:rPr lang="fi-FI" sz="1400" dirty="0" err="1"/>
              <a:t>many</a:t>
            </a:r>
            <a:r>
              <a:rPr lang="fi-FI" sz="1400" dirty="0"/>
              <a:t> </a:t>
            </a:r>
            <a:r>
              <a:rPr lang="fi-FI" sz="1400" dirty="0" err="1"/>
              <a:t>obsticles</a:t>
            </a:r>
            <a:r>
              <a:rPr lang="fi-FI" sz="1400" dirty="0"/>
              <a:t> to </a:t>
            </a:r>
            <a:r>
              <a:rPr lang="fi-FI" sz="1400" dirty="0" err="1"/>
              <a:t>overcome</a:t>
            </a:r>
            <a:r>
              <a:rPr lang="fi-FI" sz="1400" dirty="0"/>
              <a:t>.</a:t>
            </a:r>
          </a:p>
          <a:p>
            <a:pPr marL="0" indent="0">
              <a:lnSpc>
                <a:spcPct val="150000"/>
              </a:lnSpc>
              <a:spcBef>
                <a:spcPts val="500"/>
              </a:spcBef>
              <a:buNone/>
            </a:pPr>
            <a:r>
              <a:rPr lang="fi-FI" sz="1400" dirty="0"/>
              <a:t>A study</a:t>
            </a:r>
            <a:r>
              <a:rPr lang="fi-FI" sz="1400" b="1" baseline="50000" dirty="0"/>
              <a:t>1</a:t>
            </a:r>
            <a:r>
              <a:rPr lang="fi-FI" sz="1400" dirty="0"/>
              <a:t> in Osaka </a:t>
            </a:r>
            <a:r>
              <a:rPr lang="fi-FI" sz="1400" dirty="0" err="1"/>
              <a:t>University</a:t>
            </a:r>
            <a:r>
              <a:rPr lang="fi-FI" sz="1400" dirty="0"/>
              <a:t>, Japan (2023) </a:t>
            </a:r>
            <a:r>
              <a:rPr lang="fi-FI" sz="1400" dirty="0" err="1"/>
              <a:t>has</a:t>
            </a:r>
            <a:r>
              <a:rPr lang="fi-FI" sz="1400" dirty="0"/>
              <a:t> </a:t>
            </a:r>
            <a:r>
              <a:rPr lang="fi-FI" sz="1400" dirty="0" err="1"/>
              <a:t>taken</a:t>
            </a:r>
            <a:r>
              <a:rPr lang="fi-FI" sz="1400" dirty="0"/>
              <a:t> </a:t>
            </a:r>
            <a:r>
              <a:rPr lang="fi-FI" sz="1400" dirty="0" err="1"/>
              <a:t>the</a:t>
            </a:r>
            <a:r>
              <a:rPr lang="fi-FI" sz="1400" dirty="0"/>
              <a:t> </a:t>
            </a:r>
            <a:r>
              <a:rPr lang="fi-FI" sz="1400" dirty="0" err="1"/>
              <a:t>first</a:t>
            </a:r>
            <a:r>
              <a:rPr lang="fi-FI" sz="1400" dirty="0"/>
              <a:t> </a:t>
            </a:r>
            <a:r>
              <a:rPr lang="fi-FI" sz="1400" dirty="0" err="1"/>
              <a:t>steps</a:t>
            </a:r>
            <a:r>
              <a:rPr lang="fi-FI" sz="1400" dirty="0"/>
              <a:t> </a:t>
            </a:r>
            <a:r>
              <a:rPr lang="fi-FI" sz="1400" dirty="0" err="1"/>
              <a:t>towards</a:t>
            </a:r>
            <a:r>
              <a:rPr lang="fi-FI" sz="1400" dirty="0"/>
              <a:t> an AI </a:t>
            </a:r>
            <a:r>
              <a:rPr lang="fi-FI" sz="1400" dirty="0" err="1"/>
              <a:t>model</a:t>
            </a:r>
            <a:r>
              <a:rPr lang="fi-FI" sz="1400" dirty="0"/>
              <a:t> </a:t>
            </a:r>
            <a:r>
              <a:rPr lang="fi-FI" sz="1400" dirty="0" err="1"/>
              <a:t>that</a:t>
            </a:r>
            <a:r>
              <a:rPr lang="fi-FI" sz="1400" dirty="0"/>
              <a:t> </a:t>
            </a:r>
            <a:r>
              <a:rPr lang="fi-FI" sz="1400" dirty="0" err="1"/>
              <a:t>can</a:t>
            </a:r>
            <a:r>
              <a:rPr lang="fi-FI" sz="1400" dirty="0"/>
              <a:t> </a:t>
            </a:r>
            <a:r>
              <a:rPr lang="fi-FI" sz="1400" dirty="0" err="1"/>
              <a:t>read</a:t>
            </a:r>
            <a:r>
              <a:rPr lang="fi-FI" sz="1400" dirty="0"/>
              <a:t> </a:t>
            </a:r>
            <a:r>
              <a:rPr lang="fi-FI" sz="1400" dirty="0" err="1"/>
              <a:t>messages</a:t>
            </a:r>
            <a:r>
              <a:rPr lang="fi-FI" sz="1400" dirty="0"/>
              <a:t> </a:t>
            </a:r>
            <a:r>
              <a:rPr lang="fi-FI" sz="1400" dirty="0" err="1"/>
              <a:t>from</a:t>
            </a:r>
            <a:r>
              <a:rPr lang="fi-FI" sz="1400" dirty="0"/>
              <a:t> </a:t>
            </a:r>
            <a:r>
              <a:rPr lang="fi-FI" sz="1400" dirty="0" err="1"/>
              <a:t>human</a:t>
            </a:r>
            <a:r>
              <a:rPr lang="fi-FI" sz="1400" dirty="0"/>
              <a:t> </a:t>
            </a:r>
            <a:r>
              <a:rPr lang="fi-FI" sz="1400" dirty="0" err="1"/>
              <a:t>brain</a:t>
            </a:r>
            <a:r>
              <a:rPr lang="fi-FI" sz="1400" dirty="0"/>
              <a:t> </a:t>
            </a:r>
            <a:r>
              <a:rPr lang="fi-FI" sz="1400" dirty="0" err="1"/>
              <a:t>through</a:t>
            </a:r>
            <a:r>
              <a:rPr lang="fi-FI" sz="1400" dirty="0"/>
              <a:t> MRI-</a:t>
            </a:r>
            <a:r>
              <a:rPr lang="fi-FI" sz="1400" dirty="0" err="1"/>
              <a:t>technology</a:t>
            </a:r>
            <a:r>
              <a:rPr lang="fi-FI" sz="1400" dirty="0"/>
              <a:t>.</a:t>
            </a:r>
          </a:p>
          <a:p>
            <a:pPr marL="0" indent="0">
              <a:lnSpc>
                <a:spcPct val="150000"/>
              </a:lnSpc>
              <a:spcBef>
                <a:spcPts val="500"/>
              </a:spcBef>
              <a:buNone/>
            </a:pPr>
            <a:r>
              <a:rPr lang="fi-FI" sz="1400" dirty="0"/>
              <a:t>Google </a:t>
            </a:r>
            <a:r>
              <a:rPr lang="fi-FI" sz="1400" dirty="0" err="1"/>
              <a:t>has</a:t>
            </a:r>
            <a:r>
              <a:rPr lang="fi-FI" sz="1400" dirty="0"/>
              <a:t> </a:t>
            </a:r>
            <a:r>
              <a:rPr lang="fi-FI" sz="1400" dirty="0" err="1"/>
              <a:t>patented</a:t>
            </a:r>
            <a:r>
              <a:rPr lang="fi-FI" sz="1400" dirty="0"/>
              <a:t> </a:t>
            </a:r>
            <a:r>
              <a:rPr lang="fi-FI" sz="1400" dirty="0" err="1"/>
              <a:t>contact</a:t>
            </a:r>
            <a:r>
              <a:rPr lang="fi-FI" sz="1400" dirty="0"/>
              <a:t> </a:t>
            </a:r>
            <a:r>
              <a:rPr lang="fi-FI" sz="1400" dirty="0" err="1"/>
              <a:t>lenses</a:t>
            </a:r>
            <a:r>
              <a:rPr lang="fi-FI" sz="1400" dirty="0"/>
              <a:t> </a:t>
            </a:r>
            <a:r>
              <a:rPr lang="fi-FI" sz="1400" dirty="0" err="1"/>
              <a:t>with</a:t>
            </a:r>
            <a:r>
              <a:rPr lang="fi-FI" sz="1400" dirty="0"/>
              <a:t> a </a:t>
            </a:r>
            <a:r>
              <a:rPr lang="fi-FI" sz="1400" dirty="0" err="1"/>
              <a:t>built</a:t>
            </a:r>
            <a:r>
              <a:rPr lang="fi-FI" sz="1400" dirty="0"/>
              <a:t>-in </a:t>
            </a:r>
            <a:r>
              <a:rPr lang="fi-FI" sz="1400" dirty="0" err="1"/>
              <a:t>camera</a:t>
            </a:r>
            <a:r>
              <a:rPr lang="fi-FI" sz="1400" dirty="0"/>
              <a:t> as </a:t>
            </a:r>
            <a:r>
              <a:rPr lang="fi-FI" sz="1400" dirty="0" err="1"/>
              <a:t>early</a:t>
            </a:r>
            <a:r>
              <a:rPr lang="fi-FI" sz="1400" dirty="0"/>
              <a:t> as in 2012.</a:t>
            </a:r>
            <a:r>
              <a:rPr lang="fi-FI" sz="1400" b="1" baseline="50000" dirty="0"/>
              <a:t>2</a:t>
            </a:r>
            <a:r>
              <a:rPr lang="fi-FI" sz="1400" dirty="0"/>
              <a:t> </a:t>
            </a:r>
            <a:r>
              <a:rPr lang="fi-FI" sz="1400" dirty="0" err="1"/>
              <a:t>Altough</a:t>
            </a:r>
            <a:r>
              <a:rPr lang="fi-FI" sz="1400" dirty="0"/>
              <a:t> </a:t>
            </a:r>
            <a:r>
              <a:rPr lang="fi-FI" sz="1400" dirty="0" err="1"/>
              <a:t>the</a:t>
            </a:r>
            <a:r>
              <a:rPr lang="fi-FI" sz="1400" dirty="0"/>
              <a:t> </a:t>
            </a:r>
            <a:r>
              <a:rPr lang="fi-FI" sz="1400" dirty="0" err="1"/>
              <a:t>technology</a:t>
            </a:r>
            <a:r>
              <a:rPr lang="fi-FI" sz="1400" dirty="0"/>
              <a:t> </a:t>
            </a:r>
            <a:r>
              <a:rPr lang="fi-FI" sz="1400" dirty="0" err="1"/>
              <a:t>still</a:t>
            </a:r>
            <a:r>
              <a:rPr lang="fi-FI" sz="1400" dirty="0"/>
              <a:t> </a:t>
            </a:r>
            <a:r>
              <a:rPr lang="fi-FI" sz="1400" dirty="0" err="1"/>
              <a:t>has</a:t>
            </a:r>
            <a:r>
              <a:rPr lang="fi-FI" sz="1400" dirty="0"/>
              <a:t> </a:t>
            </a:r>
            <a:r>
              <a:rPr lang="fi-FI" sz="1400" dirty="0" err="1"/>
              <a:t>many</a:t>
            </a:r>
            <a:r>
              <a:rPr lang="fi-FI" sz="1400" dirty="0"/>
              <a:t> </a:t>
            </a:r>
            <a:r>
              <a:rPr lang="fi-FI" sz="1400" dirty="0" err="1"/>
              <a:t>issues</a:t>
            </a:r>
            <a:r>
              <a:rPr lang="fi-FI" sz="1400" dirty="0"/>
              <a:t>, </a:t>
            </a:r>
            <a:r>
              <a:rPr lang="fi-FI" sz="1400" dirty="0" err="1"/>
              <a:t>the</a:t>
            </a:r>
            <a:r>
              <a:rPr lang="fi-FI" sz="1400" dirty="0"/>
              <a:t> </a:t>
            </a:r>
            <a:r>
              <a:rPr lang="fi-FI" sz="1400" dirty="0" err="1"/>
              <a:t>will</a:t>
            </a:r>
            <a:r>
              <a:rPr lang="fi-FI" sz="1400" dirty="0"/>
              <a:t> to </a:t>
            </a:r>
            <a:r>
              <a:rPr lang="fi-FI" sz="1400" dirty="0" err="1"/>
              <a:t>find</a:t>
            </a:r>
            <a:r>
              <a:rPr lang="fi-FI" sz="1400" dirty="0"/>
              <a:t> a </a:t>
            </a:r>
            <a:r>
              <a:rPr lang="fi-FI" sz="1400" dirty="0" err="1"/>
              <a:t>working</a:t>
            </a:r>
            <a:r>
              <a:rPr lang="fi-FI" sz="1400" dirty="0"/>
              <a:t> </a:t>
            </a:r>
            <a:r>
              <a:rPr lang="fi-FI" sz="1400" dirty="0" err="1"/>
              <a:t>solution</a:t>
            </a:r>
            <a:r>
              <a:rPr lang="fi-FI" sz="1400" dirty="0"/>
              <a:t> is </a:t>
            </a:r>
            <a:r>
              <a:rPr lang="fi-FI" sz="1400" dirty="0" err="1"/>
              <a:t>there</a:t>
            </a:r>
            <a:r>
              <a:rPr lang="fi-FI" sz="1400" dirty="0"/>
              <a:t>. </a:t>
            </a:r>
            <a:r>
              <a:rPr lang="fi-FI" sz="1400" dirty="0" err="1"/>
              <a:t>Installing</a:t>
            </a:r>
            <a:r>
              <a:rPr lang="fi-FI" sz="1400" dirty="0"/>
              <a:t> a </a:t>
            </a:r>
            <a:r>
              <a:rPr lang="fi-FI" sz="1400" dirty="0" err="1"/>
              <a:t>camera</a:t>
            </a:r>
            <a:r>
              <a:rPr lang="fi-FI" sz="1400" dirty="0"/>
              <a:t> in </a:t>
            </a:r>
            <a:r>
              <a:rPr lang="fi-FI" sz="1400" dirty="0" err="1"/>
              <a:t>regular</a:t>
            </a:r>
            <a:r>
              <a:rPr lang="fi-FI" sz="1400" dirty="0"/>
              <a:t> </a:t>
            </a:r>
            <a:r>
              <a:rPr lang="fi-FI" sz="1400" dirty="0" err="1"/>
              <a:t>glasses</a:t>
            </a:r>
            <a:r>
              <a:rPr lang="fi-FI" sz="1400" dirty="0"/>
              <a:t> is </a:t>
            </a:r>
            <a:r>
              <a:rPr lang="fi-FI" sz="1400" dirty="0" err="1"/>
              <a:t>easier</a:t>
            </a:r>
            <a:r>
              <a:rPr lang="fi-FI" sz="1400" dirty="0"/>
              <a:t> and </a:t>
            </a:r>
            <a:r>
              <a:rPr lang="fi-FI" sz="1400" dirty="0" err="1"/>
              <a:t>has</a:t>
            </a:r>
            <a:r>
              <a:rPr lang="fi-FI" sz="1400" dirty="0"/>
              <a:t> </a:t>
            </a:r>
            <a:r>
              <a:rPr lang="fi-FI" sz="1400" dirty="0" err="1"/>
              <a:t>alredy</a:t>
            </a:r>
            <a:r>
              <a:rPr lang="fi-FI" sz="1400" dirty="0"/>
              <a:t> </a:t>
            </a:r>
            <a:r>
              <a:rPr lang="fi-FI" sz="1400" dirty="0" err="1"/>
              <a:t>been</a:t>
            </a:r>
            <a:r>
              <a:rPr lang="fi-FI" sz="1400" dirty="0"/>
              <a:t> </a:t>
            </a:r>
            <a:r>
              <a:rPr lang="fi-FI" sz="1400" dirty="0" err="1"/>
              <a:t>done</a:t>
            </a:r>
            <a:r>
              <a:rPr lang="fi-FI" sz="1400" dirty="0"/>
              <a:t>, and </a:t>
            </a:r>
            <a:r>
              <a:rPr lang="fi-FI" sz="1400" dirty="0" err="1"/>
              <a:t>even</a:t>
            </a:r>
            <a:r>
              <a:rPr lang="fi-FI" sz="1400" dirty="0"/>
              <a:t> in an </a:t>
            </a:r>
            <a:r>
              <a:rPr lang="fi-FI" sz="1400" dirty="0" err="1"/>
              <a:t>affordable</a:t>
            </a:r>
            <a:r>
              <a:rPr lang="fi-FI" sz="1400" dirty="0"/>
              <a:t> </a:t>
            </a:r>
            <a:r>
              <a:rPr lang="fi-FI" sz="1400" dirty="0" err="1"/>
              <a:t>price</a:t>
            </a:r>
            <a:r>
              <a:rPr lang="fi-FI" sz="1400" dirty="0"/>
              <a:t>.</a:t>
            </a:r>
          </a:p>
          <a:p>
            <a:pPr marL="0" indent="0">
              <a:lnSpc>
                <a:spcPct val="150000"/>
              </a:lnSpc>
              <a:spcBef>
                <a:spcPts val="500"/>
              </a:spcBef>
              <a:buNone/>
            </a:pPr>
            <a:r>
              <a:rPr lang="fi-FI" sz="1400" dirty="0" err="1"/>
              <a:t>Because</a:t>
            </a:r>
            <a:r>
              <a:rPr lang="fi-FI" sz="1400" dirty="0"/>
              <a:t> of </a:t>
            </a:r>
            <a:r>
              <a:rPr lang="fi-FI" sz="1400" dirty="0" err="1"/>
              <a:t>the</a:t>
            </a:r>
            <a:r>
              <a:rPr lang="fi-FI" sz="1400" dirty="0"/>
              <a:t> </a:t>
            </a:r>
            <a:r>
              <a:rPr lang="fi-FI" sz="1400" dirty="0" err="1"/>
              <a:t>high</a:t>
            </a:r>
            <a:r>
              <a:rPr lang="fi-FI" sz="1400" dirty="0"/>
              <a:t> </a:t>
            </a:r>
            <a:r>
              <a:rPr lang="fi-FI" sz="1400" dirty="0" err="1"/>
              <a:t>cost</a:t>
            </a:r>
            <a:r>
              <a:rPr lang="fi-FI" sz="1400" dirty="0"/>
              <a:t> and </a:t>
            </a:r>
            <a:r>
              <a:rPr lang="fi-FI" sz="1400" dirty="0" err="1"/>
              <a:t>simplicity</a:t>
            </a:r>
            <a:r>
              <a:rPr lang="fi-FI" sz="1400" dirty="0"/>
              <a:t> of </a:t>
            </a:r>
            <a:r>
              <a:rPr lang="fi-FI" sz="1400" dirty="0" err="1"/>
              <a:t>the</a:t>
            </a:r>
            <a:r>
              <a:rPr lang="fi-FI" sz="1400" dirty="0"/>
              <a:t> </a:t>
            </a:r>
            <a:r>
              <a:rPr lang="fi-FI" sz="1400" dirty="0" err="1"/>
              <a:t>technology</a:t>
            </a:r>
            <a:r>
              <a:rPr lang="fi-FI" sz="1400" dirty="0"/>
              <a:t> in </a:t>
            </a:r>
            <a:r>
              <a:rPr lang="fi-FI" sz="1400" dirty="0" err="1"/>
              <a:t>the</a:t>
            </a:r>
            <a:r>
              <a:rPr lang="fi-FI" sz="1400" dirty="0"/>
              <a:t> </a:t>
            </a:r>
            <a:r>
              <a:rPr lang="fi-FI" sz="1400" dirty="0" err="1"/>
              <a:t>beginning</a:t>
            </a:r>
            <a:r>
              <a:rPr lang="fi-FI" sz="1400" dirty="0"/>
              <a:t>, </a:t>
            </a:r>
            <a:r>
              <a:rPr lang="fi-FI" sz="1400" dirty="0" err="1"/>
              <a:t>we</a:t>
            </a:r>
            <a:r>
              <a:rPr lang="fi-FI" sz="1400" dirty="0"/>
              <a:t> </a:t>
            </a:r>
            <a:r>
              <a:rPr lang="fi-FI" sz="1400" dirty="0" err="1"/>
              <a:t>expect</a:t>
            </a:r>
            <a:r>
              <a:rPr lang="fi-FI" sz="1400" dirty="0"/>
              <a:t> </a:t>
            </a:r>
            <a:r>
              <a:rPr lang="fi-FI" sz="1400" dirty="0" err="1"/>
              <a:t>these</a:t>
            </a:r>
            <a:r>
              <a:rPr lang="fi-FI" sz="1400" dirty="0"/>
              <a:t> </a:t>
            </a:r>
            <a:r>
              <a:rPr lang="fi-FI" sz="1400" dirty="0" err="1"/>
              <a:t>equiments</a:t>
            </a:r>
            <a:r>
              <a:rPr lang="fi-FI" sz="1400" dirty="0"/>
              <a:t> </a:t>
            </a:r>
            <a:r>
              <a:rPr lang="fi-FI" sz="1400" dirty="0" err="1"/>
              <a:t>needed</a:t>
            </a:r>
            <a:r>
              <a:rPr lang="fi-FI" sz="1400" dirty="0"/>
              <a:t> to </a:t>
            </a:r>
            <a:r>
              <a:rPr lang="fi-FI" sz="1400" dirty="0" err="1"/>
              <a:t>see</a:t>
            </a:r>
            <a:r>
              <a:rPr lang="fi-FI" sz="1400" dirty="0"/>
              <a:t> </a:t>
            </a:r>
            <a:r>
              <a:rPr lang="fi-FI" sz="1400" dirty="0" err="1"/>
              <a:t>their</a:t>
            </a:r>
            <a:r>
              <a:rPr lang="fi-FI" sz="1400" dirty="0"/>
              <a:t> </a:t>
            </a:r>
            <a:r>
              <a:rPr lang="fi-FI" sz="1400" dirty="0" err="1"/>
              <a:t>first</a:t>
            </a:r>
            <a:r>
              <a:rPr lang="fi-FI" sz="1400" dirty="0"/>
              <a:t> </a:t>
            </a:r>
            <a:r>
              <a:rPr lang="fi-FI" sz="1400" dirty="0" err="1"/>
              <a:t>performance</a:t>
            </a:r>
            <a:r>
              <a:rPr lang="fi-FI" sz="1400" dirty="0"/>
              <a:t> in </a:t>
            </a:r>
            <a:r>
              <a:rPr lang="fi-FI" sz="1400" dirty="0" err="1"/>
              <a:t>the</a:t>
            </a:r>
            <a:r>
              <a:rPr lang="fi-FI" sz="1400" dirty="0"/>
              <a:t> </a:t>
            </a:r>
            <a:r>
              <a:rPr lang="fi-FI" sz="1400" dirty="0" err="1"/>
              <a:t>medical</a:t>
            </a:r>
            <a:r>
              <a:rPr lang="fi-FI" sz="1400" dirty="0"/>
              <a:t> </a:t>
            </a:r>
            <a:r>
              <a:rPr lang="fi-FI" sz="1400" dirty="0" err="1"/>
              <a:t>field</a:t>
            </a:r>
            <a:r>
              <a:rPr lang="fi-FI" sz="1400" dirty="0"/>
              <a:t>, </a:t>
            </a:r>
            <a:r>
              <a:rPr lang="fi-FI" sz="1400" dirty="0" err="1"/>
              <a:t>where</a:t>
            </a:r>
            <a:r>
              <a:rPr lang="fi-FI" sz="1400" dirty="0"/>
              <a:t> AI </a:t>
            </a:r>
            <a:r>
              <a:rPr lang="fi-FI" sz="1400" dirty="0" err="1"/>
              <a:t>can</a:t>
            </a:r>
            <a:r>
              <a:rPr lang="fi-FI" sz="1400" dirty="0"/>
              <a:t> </a:t>
            </a:r>
            <a:r>
              <a:rPr lang="fi-FI" sz="1400" dirty="0" err="1"/>
              <a:t>assist</a:t>
            </a:r>
            <a:r>
              <a:rPr lang="fi-FI" sz="1400" dirty="0"/>
              <a:t> </a:t>
            </a:r>
            <a:r>
              <a:rPr lang="fi-FI" sz="1400" dirty="0" err="1"/>
              <a:t>people</a:t>
            </a:r>
            <a:r>
              <a:rPr lang="fi-FI" sz="1400" dirty="0"/>
              <a:t> </a:t>
            </a:r>
            <a:r>
              <a:rPr lang="fi-FI" sz="1400" dirty="0" err="1"/>
              <a:t>with</a:t>
            </a:r>
            <a:r>
              <a:rPr lang="fi-FI" sz="1400" dirty="0"/>
              <a:t> for </a:t>
            </a:r>
            <a:r>
              <a:rPr lang="fi-FI" sz="1400" dirty="0" err="1"/>
              <a:t>example</a:t>
            </a:r>
            <a:r>
              <a:rPr lang="fi-FI" sz="1400" dirty="0"/>
              <a:t> </a:t>
            </a:r>
            <a:r>
              <a:rPr lang="fi-FI" sz="1400" dirty="0" err="1"/>
              <a:t>speech</a:t>
            </a:r>
            <a:r>
              <a:rPr lang="fi-FI" sz="1400" dirty="0"/>
              <a:t> </a:t>
            </a:r>
            <a:r>
              <a:rPr lang="fi-FI" sz="1400" dirty="0" err="1"/>
              <a:t>or</a:t>
            </a:r>
            <a:r>
              <a:rPr lang="fi-FI" sz="1400" dirty="0"/>
              <a:t> vision </a:t>
            </a:r>
            <a:r>
              <a:rPr lang="fi-FI" sz="1400" dirty="0" err="1"/>
              <a:t>impairment</a:t>
            </a:r>
            <a:r>
              <a:rPr lang="fi-FI" sz="1400" dirty="0"/>
              <a:t> to </a:t>
            </a:r>
            <a:r>
              <a:rPr lang="fi-FI" sz="1400" dirty="0" err="1"/>
              <a:t>communicate</a:t>
            </a:r>
            <a:r>
              <a:rPr lang="fi-FI" sz="1400" dirty="0"/>
              <a:t> and </a:t>
            </a:r>
            <a:r>
              <a:rPr lang="fi-FI" sz="1400" dirty="0" err="1"/>
              <a:t>interact</a:t>
            </a:r>
            <a:r>
              <a:rPr lang="fi-FI" sz="1400" dirty="0"/>
              <a:t> </a:t>
            </a:r>
            <a:r>
              <a:rPr lang="fi-FI" sz="1400" dirty="0" err="1"/>
              <a:t>with</a:t>
            </a:r>
            <a:r>
              <a:rPr lang="fi-FI" sz="1400" dirty="0"/>
              <a:t> </a:t>
            </a:r>
            <a:r>
              <a:rPr lang="fi-FI" sz="1400" dirty="0" err="1"/>
              <a:t>their</a:t>
            </a:r>
            <a:r>
              <a:rPr lang="fi-FI" sz="1400" dirty="0"/>
              <a:t> </a:t>
            </a:r>
            <a:r>
              <a:rPr lang="fi-FI" sz="1400" dirty="0" err="1"/>
              <a:t>surroundings</a:t>
            </a:r>
            <a:r>
              <a:rPr lang="fi-FI" sz="1400" dirty="0"/>
              <a:t>.</a:t>
            </a:r>
          </a:p>
        </p:txBody>
      </p:sp>
      <p:sp>
        <p:nvSpPr>
          <p:cNvPr id="4" name="Sisällön paikkamerkki 2">
            <a:extLst>
              <a:ext uri="{FF2B5EF4-FFF2-40B4-BE49-F238E27FC236}">
                <a16:creationId xmlns:a16="http://schemas.microsoft.com/office/drawing/2014/main" id="{FC8B3DC9-BC5B-2F66-9909-407DA3B490B7}"/>
              </a:ext>
            </a:extLst>
          </p:cNvPr>
          <p:cNvSpPr txBox="1">
            <a:spLocks/>
          </p:cNvSpPr>
          <p:nvPr/>
        </p:nvSpPr>
        <p:spPr>
          <a:xfrm>
            <a:off x="162560" y="8809375"/>
            <a:ext cx="6604000" cy="1096625"/>
          </a:xfrm>
          <a:prstGeom prst="rect">
            <a:avLst/>
          </a:prstGeom>
        </p:spPr>
        <p:txBody>
          <a:bodyPr vert="horz" lIns="91440" tIns="45720" rIns="91440" bIns="45720" rtlCol="0" anchor="t">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65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fi-FI" sz="900" baseline="50000" dirty="0"/>
              <a:t>1 </a:t>
            </a:r>
            <a:r>
              <a:rPr lang="fi-FI" sz="900" dirty="0"/>
              <a:t>”</a:t>
            </a:r>
            <a:r>
              <a:rPr lang="en-US" sz="900" dirty="0"/>
              <a:t>‘Mind-reading’ AI: Japan study sparks ethical debate”, Aljazeera, April 7, 2023. Link: </a:t>
            </a:r>
            <a:r>
              <a:rPr lang="en-US" sz="900" dirty="0">
                <a:hlinkClick r:id="rId2"/>
              </a:rPr>
              <a:t>https://www.aljazeera.com/economy/2023/4/7/could-ai-read-minds-somedayjapanese-breakthrough-sparks-debate</a:t>
            </a:r>
            <a:r>
              <a:rPr lang="en-US" sz="900" dirty="0"/>
              <a:t> </a:t>
            </a:r>
            <a:endParaRPr lang="fi-FI" sz="900" dirty="0"/>
          </a:p>
          <a:p>
            <a:pPr marL="0" indent="0">
              <a:lnSpc>
                <a:spcPct val="100000"/>
              </a:lnSpc>
              <a:buFont typeface="Arial" panose="020B0604020202020204" pitchFamily="34" charset="0"/>
              <a:buNone/>
            </a:pPr>
            <a:r>
              <a:rPr lang="fi-FI" sz="900" baseline="50000" dirty="0"/>
              <a:t>2</a:t>
            </a:r>
            <a:r>
              <a:rPr lang="fi-FI" sz="900" dirty="0"/>
              <a:t> ”</a:t>
            </a:r>
            <a:r>
              <a:rPr lang="en-US" sz="900" dirty="0"/>
              <a:t>Google invents smart contact lens with built-in camera: Superhuman Terminator-like vision here we come”, Extreme Tech, April 15, 2014. Link: </a:t>
            </a:r>
            <a:r>
              <a:rPr lang="en-US" sz="900" dirty="0">
                <a:hlinkClick r:id="rId3"/>
              </a:rPr>
              <a:t>https://www.extremetech.com/extreme/180571-google-invents-smart-contact-lens-with-built-in-camera-superhuman-terminator-like-vision-here-we-come</a:t>
            </a:r>
            <a:r>
              <a:rPr lang="en-US" sz="900" dirty="0"/>
              <a:t> </a:t>
            </a:r>
            <a:endParaRPr lang="fi-FI" sz="900" baseline="50000" dirty="0"/>
          </a:p>
        </p:txBody>
      </p:sp>
    </p:spTree>
    <p:extLst>
      <p:ext uri="{BB962C8B-B14F-4D97-AF65-F5344CB8AC3E}">
        <p14:creationId xmlns:p14="http://schemas.microsoft.com/office/powerpoint/2010/main" val="6665646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55298-EF72-8DF4-FB69-E70305AAF42F}"/>
              </a:ext>
            </a:extLst>
          </p:cNvPr>
          <p:cNvSpPr>
            <a:spLocks noGrp="1"/>
          </p:cNvSpPr>
          <p:nvPr>
            <p:ph type="title"/>
          </p:nvPr>
        </p:nvSpPr>
        <p:spPr/>
        <p:txBody>
          <a:bodyPr>
            <a:normAutofit/>
          </a:bodyPr>
          <a:lstStyle/>
          <a:p>
            <a:r>
              <a:rPr lang="en-US" sz="4400" dirty="0"/>
              <a:t>Personal interpretations</a:t>
            </a:r>
          </a:p>
        </p:txBody>
      </p:sp>
      <p:sp>
        <p:nvSpPr>
          <p:cNvPr id="3" name="Content Placeholder 2">
            <a:extLst>
              <a:ext uri="{FF2B5EF4-FFF2-40B4-BE49-F238E27FC236}">
                <a16:creationId xmlns:a16="http://schemas.microsoft.com/office/drawing/2014/main" id="{8BEA5C5F-7A8D-00AC-42DD-7BBCAA04E668}"/>
              </a:ext>
            </a:extLst>
          </p:cNvPr>
          <p:cNvSpPr>
            <a:spLocks noGrp="1"/>
          </p:cNvSpPr>
          <p:nvPr>
            <p:ph idx="1"/>
          </p:nvPr>
        </p:nvSpPr>
        <p:spPr>
          <a:xfrm>
            <a:off x="445770" y="5237480"/>
            <a:ext cx="5966460" cy="2758440"/>
          </a:xfrm>
        </p:spPr>
        <p:txBody>
          <a:bodyPr>
            <a:normAutofit/>
          </a:bodyPr>
          <a:lstStyle/>
          <a:p>
            <a:pPr marL="0" indent="0">
              <a:lnSpc>
                <a:spcPct val="150000"/>
              </a:lnSpc>
              <a:spcBef>
                <a:spcPts val="500"/>
              </a:spcBef>
              <a:buNone/>
            </a:pPr>
            <a:r>
              <a:rPr lang="en-US" sz="1400" dirty="0"/>
              <a:t>Artificial intelligence is here to stay and I firmly believe we’re just at the beginning of a disruption it’s going to have to the whole world.  As a third year student at TAMK studying ICT-engineering I’ve got a bit of understanding about a technical aspects of AI overall. I believe impact to everyday life will be significant in near future. Just now we’re starting to see and understand the actual possibilities and effects.  </a:t>
            </a:r>
          </a:p>
        </p:txBody>
      </p:sp>
      <p:sp>
        <p:nvSpPr>
          <p:cNvPr id="4" name="Title 1">
            <a:extLst>
              <a:ext uri="{FF2B5EF4-FFF2-40B4-BE49-F238E27FC236}">
                <a16:creationId xmlns:a16="http://schemas.microsoft.com/office/drawing/2014/main" id="{105B2E7E-32EA-C0FC-5DEF-86B8A8989C7B}"/>
              </a:ext>
            </a:extLst>
          </p:cNvPr>
          <p:cNvSpPr txBox="1">
            <a:spLocks/>
          </p:cNvSpPr>
          <p:nvPr/>
        </p:nvSpPr>
        <p:spPr>
          <a:xfrm>
            <a:off x="445770" y="3869287"/>
            <a:ext cx="4783455" cy="938066"/>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000" kern="1200" cap="all" baseline="0">
                <a:solidFill>
                  <a:schemeClr val="tx1"/>
                </a:solidFill>
                <a:latin typeface="+mj-lt"/>
                <a:ea typeface="+mj-ea"/>
                <a:cs typeface="+mj-cs"/>
              </a:defRPr>
            </a:lvl1pPr>
          </a:lstStyle>
          <a:p>
            <a:pPr marL="0" indent="0" algn="l">
              <a:buNone/>
            </a:pPr>
            <a:r>
              <a:rPr lang="en-US" sz="2800" dirty="0"/>
              <a:t>William </a:t>
            </a:r>
            <a:r>
              <a:rPr lang="en-US" sz="2800" dirty="0" err="1"/>
              <a:t>Reima</a:t>
            </a:r>
            <a:endParaRPr lang="en-US" sz="2800" dirty="0"/>
          </a:p>
        </p:txBody>
      </p:sp>
    </p:spTree>
    <p:extLst>
      <p:ext uri="{BB962C8B-B14F-4D97-AF65-F5344CB8AC3E}">
        <p14:creationId xmlns:p14="http://schemas.microsoft.com/office/powerpoint/2010/main" val="11923976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21D5991-A829-AB87-9FFF-918FE4BE3C3F}"/>
              </a:ext>
            </a:extLst>
          </p:cNvPr>
          <p:cNvSpPr>
            <a:spLocks noGrp="1"/>
          </p:cNvSpPr>
          <p:nvPr>
            <p:ph idx="1"/>
          </p:nvPr>
        </p:nvSpPr>
        <p:spPr>
          <a:xfrm>
            <a:off x="445770" y="3169920"/>
            <a:ext cx="5966460" cy="6014720"/>
          </a:xfrm>
        </p:spPr>
        <p:txBody>
          <a:bodyPr vert="horz" lIns="91440" tIns="45720" rIns="91440" bIns="45720" rtlCol="0" anchor="t">
            <a:normAutofit/>
          </a:bodyPr>
          <a:lstStyle/>
          <a:p>
            <a:pPr marL="0" indent="0">
              <a:lnSpc>
                <a:spcPct val="150000"/>
              </a:lnSpc>
              <a:spcBef>
                <a:spcPts val="500"/>
              </a:spcBef>
              <a:buNone/>
            </a:pPr>
            <a:r>
              <a:rPr lang="en-US" sz="1400" dirty="0">
                <a:ea typeface="+mn-lt"/>
                <a:cs typeface="+mn-lt"/>
              </a:rPr>
              <a:t>I think the future of work with AI is likely to be more creative and it</a:t>
            </a:r>
          </a:p>
          <a:p>
            <a:pPr marL="0" indent="0">
              <a:lnSpc>
                <a:spcPct val="150000"/>
              </a:lnSpc>
              <a:spcBef>
                <a:spcPts val="500"/>
              </a:spcBef>
              <a:buNone/>
            </a:pPr>
            <a:r>
              <a:rPr lang="en-US" sz="1400" dirty="0">
                <a:ea typeface="+mn-lt"/>
                <a:cs typeface="+mn-lt"/>
              </a:rPr>
              <a:t>will be  more potential to automate many routine and</a:t>
            </a:r>
          </a:p>
          <a:p>
            <a:pPr marL="0" indent="0">
              <a:lnSpc>
                <a:spcPct val="150000"/>
              </a:lnSpc>
              <a:spcBef>
                <a:spcPts val="500"/>
              </a:spcBef>
              <a:buNone/>
            </a:pPr>
            <a:r>
              <a:rPr lang="en-US" sz="1400" dirty="0">
                <a:ea typeface="+mn-lt"/>
                <a:cs typeface="+mn-lt"/>
              </a:rPr>
              <a:t>repetitive tasks, allowing human workers to focus on more creative </a:t>
            </a:r>
          </a:p>
          <a:p>
            <a:pPr marL="0" indent="0">
              <a:lnSpc>
                <a:spcPct val="150000"/>
              </a:lnSpc>
              <a:spcBef>
                <a:spcPts val="500"/>
              </a:spcBef>
              <a:buNone/>
            </a:pPr>
            <a:r>
              <a:rPr lang="en-US" sz="1400" dirty="0">
                <a:ea typeface="+mn-lt"/>
                <a:cs typeface="+mn-lt"/>
              </a:rPr>
              <a:t>and complex tasks that require problem-solving and critical</a:t>
            </a:r>
          </a:p>
          <a:p>
            <a:pPr marL="0" indent="0">
              <a:lnSpc>
                <a:spcPct val="150000"/>
              </a:lnSpc>
              <a:spcBef>
                <a:spcPts val="500"/>
              </a:spcBef>
              <a:buNone/>
            </a:pPr>
            <a:r>
              <a:rPr lang="en-US" sz="1400" dirty="0">
                <a:ea typeface="+mn-lt"/>
                <a:cs typeface="+mn-lt"/>
              </a:rPr>
              <a:t>thinking skills.  I have some knowledge of some of the more</a:t>
            </a:r>
          </a:p>
          <a:p>
            <a:pPr marL="0" indent="0">
              <a:lnSpc>
                <a:spcPct val="150000"/>
              </a:lnSpc>
              <a:spcBef>
                <a:spcPts val="500"/>
              </a:spcBef>
              <a:buNone/>
            </a:pPr>
            <a:r>
              <a:rPr lang="en-US" sz="1400" dirty="0">
                <a:ea typeface="+mn-lt"/>
                <a:cs typeface="+mn-lt"/>
              </a:rPr>
              <a:t>technical parts of AI as a third year student studying software</a:t>
            </a:r>
          </a:p>
          <a:p>
            <a:pPr marL="0" indent="0">
              <a:lnSpc>
                <a:spcPct val="150000"/>
              </a:lnSpc>
              <a:spcBef>
                <a:spcPts val="500"/>
              </a:spcBef>
              <a:buNone/>
            </a:pPr>
            <a:r>
              <a:rPr lang="en-US" sz="1400" dirty="0">
                <a:ea typeface="+mn-lt"/>
                <a:cs typeface="+mn-lt"/>
              </a:rPr>
              <a:t>engineering at TAMK. In the future of AI, businesses will need to</a:t>
            </a:r>
          </a:p>
          <a:p>
            <a:pPr marL="0" indent="0">
              <a:lnSpc>
                <a:spcPct val="150000"/>
              </a:lnSpc>
              <a:spcBef>
                <a:spcPts val="500"/>
              </a:spcBef>
              <a:buNone/>
            </a:pPr>
            <a:r>
              <a:rPr lang="en-US" sz="1400" dirty="0">
                <a:ea typeface="+mn-lt"/>
                <a:cs typeface="+mn-lt"/>
              </a:rPr>
              <a:t>invest in advanced technologies such as machine learning,</a:t>
            </a:r>
          </a:p>
          <a:p>
            <a:pPr marL="0" indent="0">
              <a:lnSpc>
                <a:spcPct val="150000"/>
              </a:lnSpc>
              <a:spcBef>
                <a:spcPts val="500"/>
              </a:spcBef>
              <a:buNone/>
            </a:pPr>
            <a:r>
              <a:rPr lang="en-US" sz="1400" dirty="0">
                <a:ea typeface="+mn-lt"/>
                <a:cs typeface="+mn-lt"/>
              </a:rPr>
              <a:t>Natural language processing, and computer vision. These</a:t>
            </a:r>
          </a:p>
          <a:p>
            <a:pPr marL="0" indent="0">
              <a:lnSpc>
                <a:spcPct val="150000"/>
              </a:lnSpc>
              <a:spcBef>
                <a:spcPts val="500"/>
              </a:spcBef>
              <a:buNone/>
            </a:pPr>
            <a:r>
              <a:rPr lang="en-US" sz="1400" dirty="0">
                <a:ea typeface="+mn-lt"/>
                <a:cs typeface="+mn-lt"/>
              </a:rPr>
              <a:t>technologies will enable AI systems to process and analyze vast</a:t>
            </a:r>
          </a:p>
          <a:p>
            <a:pPr marL="0" indent="0">
              <a:lnSpc>
                <a:spcPct val="150000"/>
              </a:lnSpc>
              <a:spcBef>
                <a:spcPts val="500"/>
              </a:spcBef>
              <a:buNone/>
            </a:pPr>
            <a:r>
              <a:rPr lang="en-US" sz="1400" dirty="0">
                <a:ea typeface="+mn-lt"/>
                <a:cs typeface="+mn-lt"/>
              </a:rPr>
              <a:t>amounts of data, learn from that data, and make informed</a:t>
            </a:r>
          </a:p>
          <a:p>
            <a:pPr marL="0" indent="0">
              <a:lnSpc>
                <a:spcPct val="150000"/>
              </a:lnSpc>
              <a:spcBef>
                <a:spcPts val="500"/>
              </a:spcBef>
              <a:buNone/>
            </a:pPr>
            <a:r>
              <a:rPr lang="en-US" sz="1400" dirty="0">
                <a:ea typeface="+mn-lt"/>
                <a:cs typeface="+mn-lt"/>
              </a:rPr>
              <a:t>decisions in real-time. The future of work with AI is likely to be</a:t>
            </a:r>
          </a:p>
          <a:p>
            <a:pPr marL="0" indent="0">
              <a:lnSpc>
                <a:spcPct val="150000"/>
              </a:lnSpc>
              <a:spcBef>
                <a:spcPts val="500"/>
              </a:spcBef>
              <a:buNone/>
            </a:pPr>
            <a:r>
              <a:rPr lang="en-US" sz="1400" dirty="0">
                <a:ea typeface="+mn-lt"/>
                <a:cs typeface="+mn-lt"/>
              </a:rPr>
              <a:t>characterized by increased collaboration between human workers</a:t>
            </a:r>
          </a:p>
          <a:p>
            <a:pPr marL="0" indent="0">
              <a:lnSpc>
                <a:spcPct val="150000"/>
              </a:lnSpc>
              <a:spcBef>
                <a:spcPts val="500"/>
              </a:spcBef>
              <a:buNone/>
            </a:pPr>
            <a:r>
              <a:rPr lang="en-US" sz="1400" dirty="0">
                <a:ea typeface="+mn-lt"/>
                <a:cs typeface="+mn-lt"/>
              </a:rPr>
              <a:t>and AI systems. This will require a shift in how we think about work</a:t>
            </a:r>
          </a:p>
          <a:p>
            <a:pPr marL="0" indent="0">
              <a:lnSpc>
                <a:spcPct val="150000"/>
              </a:lnSpc>
              <a:spcBef>
                <a:spcPts val="500"/>
              </a:spcBef>
              <a:buNone/>
            </a:pPr>
            <a:r>
              <a:rPr lang="en-US" sz="1400" dirty="0">
                <a:ea typeface="+mn-lt"/>
                <a:cs typeface="+mn-lt"/>
              </a:rPr>
              <a:t>and how we organize our workplaces.</a:t>
            </a:r>
            <a:endParaRPr lang="en-US" sz="1400" dirty="0"/>
          </a:p>
          <a:p>
            <a:pPr marL="0" indent="0">
              <a:buNone/>
            </a:pPr>
            <a:endParaRPr lang="en-US" sz="1400" b="1" i="1" dirty="0"/>
          </a:p>
          <a:p>
            <a:pPr marL="0" indent="0">
              <a:buNone/>
            </a:pPr>
            <a:endParaRPr lang="en-US" sz="1400" b="1" i="1" dirty="0"/>
          </a:p>
        </p:txBody>
      </p:sp>
      <p:sp>
        <p:nvSpPr>
          <p:cNvPr id="2" name="Title 1">
            <a:extLst>
              <a:ext uri="{FF2B5EF4-FFF2-40B4-BE49-F238E27FC236}">
                <a16:creationId xmlns:a16="http://schemas.microsoft.com/office/drawing/2014/main" id="{FCEC065F-E62F-D6CB-B6BB-9232D356531C}"/>
              </a:ext>
            </a:extLst>
          </p:cNvPr>
          <p:cNvSpPr txBox="1">
            <a:spLocks/>
          </p:cNvSpPr>
          <p:nvPr/>
        </p:nvSpPr>
        <p:spPr>
          <a:xfrm>
            <a:off x="445770" y="1745847"/>
            <a:ext cx="4783455" cy="938066"/>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000" kern="1200" cap="all" baseline="0">
                <a:solidFill>
                  <a:schemeClr val="tx1"/>
                </a:solidFill>
                <a:latin typeface="+mj-lt"/>
                <a:ea typeface="+mj-ea"/>
                <a:cs typeface="+mj-cs"/>
              </a:defRPr>
            </a:lvl1pPr>
          </a:lstStyle>
          <a:p>
            <a:pPr marL="0" indent="0" algn="l">
              <a:buNone/>
            </a:pPr>
            <a:r>
              <a:rPr lang="en-US" sz="2800" dirty="0"/>
              <a:t>O R IMON</a:t>
            </a:r>
          </a:p>
        </p:txBody>
      </p:sp>
    </p:spTree>
    <p:extLst>
      <p:ext uri="{BB962C8B-B14F-4D97-AF65-F5344CB8AC3E}">
        <p14:creationId xmlns:p14="http://schemas.microsoft.com/office/powerpoint/2010/main" val="32999933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B60A2A75-8072-D379-96D5-125161FDDB11}"/>
              </a:ext>
            </a:extLst>
          </p:cNvPr>
          <p:cNvSpPr txBox="1">
            <a:spLocks/>
          </p:cNvSpPr>
          <p:nvPr/>
        </p:nvSpPr>
        <p:spPr>
          <a:xfrm>
            <a:off x="445770" y="2832281"/>
            <a:ext cx="5966460" cy="6475820"/>
          </a:xfrm>
          <a:prstGeom prst="rect">
            <a:avLst/>
          </a:prstGeom>
        </p:spPr>
        <p:txBody>
          <a:bodyPr vert="horz" lIns="91440" tIns="45720" rIns="91440" bIns="45720" rtlCol="0" anchor="t">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65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9pPr>
          </a:lstStyle>
          <a:p>
            <a:pPr marL="0">
              <a:lnSpc>
                <a:spcPct val="170000"/>
              </a:lnSpc>
              <a:spcBef>
                <a:spcPts val="500"/>
              </a:spcBef>
              <a:buFont typeface="Arial" panose="020B0604020202020204" pitchFamily="34" charset="0"/>
              <a:buNone/>
            </a:pPr>
            <a:r>
              <a:rPr lang="en-US" sz="1400" dirty="0"/>
              <a:t>For me the rise of AI in my personal life came as a bit of a surprise. I hadn’t thought I’d have any use for it, but since starting my studies at TAMK I came to realize how wrong I was. I have taken </a:t>
            </a:r>
            <a:r>
              <a:rPr lang="en-US" sz="1400" dirty="0" err="1"/>
              <a:t>ChatGPT</a:t>
            </a:r>
            <a:r>
              <a:rPr lang="en-US" sz="1400" dirty="0"/>
              <a:t> in frequent use in my coding studies, as well as in my freelancer translation job, along with </a:t>
            </a:r>
            <a:r>
              <a:rPr lang="en-US" sz="1400" dirty="0" err="1"/>
              <a:t>DeepL</a:t>
            </a:r>
            <a:r>
              <a:rPr lang="en-US" sz="1400" dirty="0"/>
              <a:t> translator.</a:t>
            </a:r>
          </a:p>
          <a:p>
            <a:pPr marL="0">
              <a:lnSpc>
                <a:spcPct val="170000"/>
              </a:lnSpc>
              <a:spcBef>
                <a:spcPts val="500"/>
              </a:spcBef>
              <a:buFont typeface="Arial" panose="020B0604020202020204" pitchFamily="34" charset="0"/>
              <a:buNone/>
            </a:pPr>
            <a:r>
              <a:rPr lang="en-US" sz="1400" dirty="0"/>
              <a:t>The full potential of AI is still to be realized, and I believe we will see some rapid changes in our everyday lives as the technology develops further. Quick changes are also needed in the legal and political decisions around the growth of these new tools – it is already possible to use AI for criminal activities too.</a:t>
            </a:r>
          </a:p>
          <a:p>
            <a:pPr marL="0">
              <a:lnSpc>
                <a:spcPct val="170000"/>
              </a:lnSpc>
              <a:spcBef>
                <a:spcPts val="500"/>
              </a:spcBef>
              <a:buFont typeface="Arial" panose="020B0604020202020204" pitchFamily="34" charset="0"/>
              <a:buNone/>
            </a:pPr>
            <a:r>
              <a:rPr lang="en-US" sz="1400" dirty="0"/>
              <a:t>One other thing that worries me in the rise of AI are the environmental aspects. Of course, it’s clear that AI can be very useful and helpful in the handling of environmental issues, analyzing huge amounts of data and making predictions based on that. With AI we can learn to reduce emissions on various areas of life, but the downside is that AI also causes a part of these emissions.</a:t>
            </a:r>
          </a:p>
        </p:txBody>
      </p:sp>
      <p:sp>
        <p:nvSpPr>
          <p:cNvPr id="10" name="Title 1">
            <a:extLst>
              <a:ext uri="{FF2B5EF4-FFF2-40B4-BE49-F238E27FC236}">
                <a16:creationId xmlns:a16="http://schemas.microsoft.com/office/drawing/2014/main" id="{921D8E33-6575-7D8E-40B0-FB438F5D6728}"/>
              </a:ext>
            </a:extLst>
          </p:cNvPr>
          <p:cNvSpPr txBox="1">
            <a:spLocks/>
          </p:cNvSpPr>
          <p:nvPr/>
        </p:nvSpPr>
        <p:spPr>
          <a:xfrm>
            <a:off x="445770" y="1670695"/>
            <a:ext cx="4783455" cy="938066"/>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000" kern="1200" cap="all" baseline="0">
                <a:solidFill>
                  <a:schemeClr val="tx1"/>
                </a:solidFill>
                <a:latin typeface="+mj-lt"/>
                <a:ea typeface="+mj-ea"/>
                <a:cs typeface="+mj-cs"/>
              </a:defRPr>
            </a:lvl1pPr>
          </a:lstStyle>
          <a:p>
            <a:pPr marL="0" indent="0" algn="l">
              <a:buNone/>
            </a:pPr>
            <a:r>
              <a:rPr lang="en-US" sz="2800" dirty="0"/>
              <a:t>Minna </a:t>
            </a:r>
            <a:r>
              <a:rPr lang="en-US" sz="2800" dirty="0" err="1"/>
              <a:t>mellajärvi</a:t>
            </a:r>
            <a:endParaRPr lang="en-US" sz="2800" dirty="0"/>
          </a:p>
        </p:txBody>
      </p:sp>
    </p:spTree>
    <p:extLst>
      <p:ext uri="{BB962C8B-B14F-4D97-AF65-F5344CB8AC3E}">
        <p14:creationId xmlns:p14="http://schemas.microsoft.com/office/powerpoint/2010/main" val="3603078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BAF274AF-D9C0-CF35-466B-EEF06C7A1090}"/>
              </a:ext>
            </a:extLst>
          </p:cNvPr>
          <p:cNvSpPr txBox="1">
            <a:spLocks/>
          </p:cNvSpPr>
          <p:nvPr/>
        </p:nvSpPr>
        <p:spPr>
          <a:xfrm>
            <a:off x="445770" y="1948361"/>
            <a:ext cx="5966460" cy="4919799"/>
          </a:xfrm>
          <a:prstGeom prst="rect">
            <a:avLst/>
          </a:prstGeom>
        </p:spPr>
        <p:txBody>
          <a:bodyPr vert="horz" lIns="91440" tIns="45720" rIns="91440" bIns="45720" rtlCol="0" anchor="t">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65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9pPr>
          </a:lstStyle>
          <a:p>
            <a:pPr marL="0">
              <a:lnSpc>
                <a:spcPct val="170000"/>
              </a:lnSpc>
              <a:spcBef>
                <a:spcPts val="500"/>
              </a:spcBef>
              <a:buFont typeface="Arial" panose="020B0604020202020204" pitchFamily="34" charset="0"/>
              <a:buNone/>
            </a:pPr>
            <a:r>
              <a:rPr lang="en-US" sz="1400" dirty="0"/>
              <a:t>My background is in the Media and Arts field, and even though I should feel worried for my future, where AI can create things as well as I can, I am not. I see the possibilities that AI can bring –quick template pictures for designs, inspiration to visual and musical artists, fast editing of photos and videos, you name it!</a:t>
            </a:r>
          </a:p>
          <a:p>
            <a:pPr marL="0">
              <a:lnSpc>
                <a:spcPct val="170000"/>
              </a:lnSpc>
              <a:spcBef>
                <a:spcPts val="500"/>
              </a:spcBef>
              <a:buFont typeface="Arial" panose="020B0604020202020204" pitchFamily="34" charset="0"/>
              <a:buNone/>
            </a:pPr>
            <a:r>
              <a:rPr lang="en-US" sz="1400" dirty="0"/>
              <a:t>I think people shouldn’t try to fight against the changes AI brings, they should see how could they harness it to help them in their own work and daily lives.</a:t>
            </a:r>
          </a:p>
          <a:p>
            <a:pPr marL="0">
              <a:lnSpc>
                <a:spcPct val="170000"/>
              </a:lnSpc>
              <a:spcBef>
                <a:spcPts val="500"/>
              </a:spcBef>
              <a:buFont typeface="Arial" panose="020B0604020202020204" pitchFamily="34" charset="0"/>
              <a:buNone/>
            </a:pPr>
            <a:r>
              <a:rPr lang="en-US" sz="1400" dirty="0"/>
              <a:t>I have realized this spring that AI can make my work easier, and I can’t wait to see what are all the possibilities there are to be achieved with these new tools that are being launched all the time!</a:t>
            </a:r>
            <a:endParaRPr lang="en-US" sz="1400" b="1" i="1" dirty="0"/>
          </a:p>
        </p:txBody>
      </p:sp>
    </p:spTree>
    <p:extLst>
      <p:ext uri="{BB962C8B-B14F-4D97-AF65-F5344CB8AC3E}">
        <p14:creationId xmlns:p14="http://schemas.microsoft.com/office/powerpoint/2010/main" val="10047459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EC5CC50D-58EC-D109-924B-158984B4745A}"/>
              </a:ext>
            </a:extLst>
          </p:cNvPr>
          <p:cNvSpPr>
            <a:spLocks noGrp="1"/>
          </p:cNvSpPr>
          <p:nvPr>
            <p:ph type="ctrTitle"/>
          </p:nvPr>
        </p:nvSpPr>
        <p:spPr>
          <a:xfrm>
            <a:off x="685800" y="1411941"/>
            <a:ext cx="5486400" cy="1378546"/>
          </a:xfrm>
        </p:spPr>
        <p:txBody>
          <a:bodyPr>
            <a:noAutofit/>
          </a:bodyPr>
          <a:lstStyle/>
          <a:p>
            <a:pPr algn="ctr"/>
            <a:r>
              <a:rPr lang="fi-FI" sz="4400" dirty="0" err="1"/>
              <a:t>Table</a:t>
            </a:r>
            <a:r>
              <a:rPr lang="fi-FI" sz="4400" dirty="0"/>
              <a:t> of </a:t>
            </a:r>
            <a:r>
              <a:rPr lang="fi-FI" sz="4400" dirty="0" err="1"/>
              <a:t>contents</a:t>
            </a:r>
            <a:endParaRPr lang="fi-FI" sz="4400" dirty="0"/>
          </a:p>
        </p:txBody>
      </p:sp>
      <p:sp>
        <p:nvSpPr>
          <p:cNvPr id="3" name="Alaotsikko 2">
            <a:extLst>
              <a:ext uri="{FF2B5EF4-FFF2-40B4-BE49-F238E27FC236}">
                <a16:creationId xmlns:a16="http://schemas.microsoft.com/office/drawing/2014/main" id="{3CE61134-FD71-D52F-224B-402FA37B9DC3}"/>
              </a:ext>
            </a:extLst>
          </p:cNvPr>
          <p:cNvSpPr>
            <a:spLocks noGrp="1"/>
          </p:cNvSpPr>
          <p:nvPr>
            <p:ph type="subTitle" idx="1"/>
          </p:nvPr>
        </p:nvSpPr>
        <p:spPr>
          <a:xfrm>
            <a:off x="614680" y="3135854"/>
            <a:ext cx="5486400" cy="4368800"/>
          </a:xfrm>
        </p:spPr>
        <p:txBody>
          <a:bodyPr numCol="1">
            <a:normAutofit/>
          </a:bodyPr>
          <a:lstStyle/>
          <a:p>
            <a:r>
              <a:rPr lang="fi-FI" sz="2800" dirty="0"/>
              <a:t>PRESENT STATE</a:t>
            </a:r>
          </a:p>
          <a:p>
            <a:r>
              <a:rPr lang="fi-FI" sz="2000" dirty="0"/>
              <a:t>	CHANGE FORCES</a:t>
            </a:r>
          </a:p>
          <a:p>
            <a:r>
              <a:rPr lang="fi-FI" sz="2800" dirty="0"/>
              <a:t>FUTURE STATE</a:t>
            </a:r>
          </a:p>
          <a:p>
            <a:r>
              <a:rPr lang="fi-FI" sz="2800" dirty="0"/>
              <a:t>DEMONSTRATING OUR VISIONS</a:t>
            </a:r>
          </a:p>
          <a:p>
            <a:r>
              <a:rPr lang="fi-FI" sz="2000" dirty="0"/>
              <a:t>	DEMO 1: WEBSITE LANDING PAGE</a:t>
            </a:r>
          </a:p>
          <a:p>
            <a:r>
              <a:rPr lang="fi-FI" sz="2000" dirty="0"/>
              <a:t>	DEMO 2: PRODUCT FEATURES</a:t>
            </a:r>
          </a:p>
          <a:p>
            <a:r>
              <a:rPr lang="fi-FI" sz="2800" dirty="0"/>
              <a:t>BACKCASTING</a:t>
            </a:r>
          </a:p>
          <a:p>
            <a:r>
              <a:rPr lang="fi-FI" sz="2800" dirty="0"/>
              <a:t>CONCLUSION</a:t>
            </a:r>
          </a:p>
          <a:p>
            <a:r>
              <a:rPr lang="fi-FI" sz="2800" dirty="0"/>
              <a:t>PERSONAL INTERPRETATIONS</a:t>
            </a:r>
          </a:p>
          <a:p>
            <a:endParaRPr lang="fi-FI" sz="2000" dirty="0"/>
          </a:p>
        </p:txBody>
      </p:sp>
    </p:spTree>
    <p:extLst>
      <p:ext uri="{BB962C8B-B14F-4D97-AF65-F5344CB8AC3E}">
        <p14:creationId xmlns:p14="http://schemas.microsoft.com/office/powerpoint/2010/main" val="4850592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595756E3-342E-8D86-63CC-5ED12DFAC1A9}"/>
              </a:ext>
            </a:extLst>
          </p:cNvPr>
          <p:cNvSpPr>
            <a:spLocks noGrp="1"/>
          </p:cNvSpPr>
          <p:nvPr>
            <p:ph type="ctrTitle" idx="4294967295"/>
          </p:nvPr>
        </p:nvSpPr>
        <p:spPr>
          <a:xfrm>
            <a:off x="685800" y="1001713"/>
            <a:ext cx="5486400" cy="990600"/>
          </a:xfrm>
        </p:spPr>
        <p:txBody>
          <a:bodyPr>
            <a:normAutofit/>
          </a:bodyPr>
          <a:lstStyle/>
          <a:p>
            <a:pPr algn="r"/>
            <a:r>
              <a:rPr lang="fi-FI" sz="4400" dirty="0" err="1"/>
              <a:t>Present</a:t>
            </a:r>
            <a:r>
              <a:rPr lang="fi-FI" sz="4400" dirty="0"/>
              <a:t> </a:t>
            </a:r>
            <a:r>
              <a:rPr lang="fi-FI" sz="4400" dirty="0" err="1"/>
              <a:t>state</a:t>
            </a:r>
            <a:endParaRPr lang="fi-FI" sz="4400" dirty="0"/>
          </a:p>
        </p:txBody>
      </p:sp>
      <p:sp>
        <p:nvSpPr>
          <p:cNvPr id="3" name="Alaotsikko 2">
            <a:extLst>
              <a:ext uri="{FF2B5EF4-FFF2-40B4-BE49-F238E27FC236}">
                <a16:creationId xmlns:a16="http://schemas.microsoft.com/office/drawing/2014/main" id="{4DA2FC7D-6C72-1115-700F-2BA2E7ACB7A6}"/>
              </a:ext>
            </a:extLst>
          </p:cNvPr>
          <p:cNvSpPr>
            <a:spLocks noGrp="1"/>
          </p:cNvSpPr>
          <p:nvPr>
            <p:ph type="subTitle" idx="4294967295"/>
          </p:nvPr>
        </p:nvSpPr>
        <p:spPr>
          <a:xfrm>
            <a:off x="685800" y="2333414"/>
            <a:ext cx="5486400" cy="5167524"/>
          </a:xfrm>
        </p:spPr>
        <p:txBody>
          <a:bodyPr vert="horz" lIns="91440" tIns="45720" rIns="91440" bIns="45720" rtlCol="0" anchor="t">
            <a:noAutofit/>
          </a:bodyPr>
          <a:lstStyle/>
          <a:p>
            <a:pPr marL="0" indent="0">
              <a:lnSpc>
                <a:spcPct val="150000"/>
              </a:lnSpc>
              <a:spcBef>
                <a:spcPts val="500"/>
              </a:spcBef>
              <a:buNone/>
            </a:pPr>
            <a:r>
              <a:rPr lang="en-US" sz="1400" dirty="0">
                <a:ea typeface="+mn-lt"/>
                <a:cs typeface="+mn-lt"/>
              </a:rPr>
              <a:t>The increasing use of Artificial Intelligence (AI) is rapidly</a:t>
            </a:r>
          </a:p>
          <a:p>
            <a:pPr marL="0" indent="0">
              <a:lnSpc>
                <a:spcPct val="150000"/>
              </a:lnSpc>
              <a:spcBef>
                <a:spcPts val="500"/>
              </a:spcBef>
              <a:buNone/>
            </a:pPr>
            <a:r>
              <a:rPr lang="en-US" sz="1400" dirty="0">
                <a:ea typeface="+mn-lt"/>
                <a:cs typeface="+mn-lt"/>
              </a:rPr>
              <a:t>changing the way businesses operate. This technology is</a:t>
            </a:r>
          </a:p>
          <a:p>
            <a:pPr marL="0" indent="0">
              <a:lnSpc>
                <a:spcPct val="150000"/>
              </a:lnSpc>
              <a:spcBef>
                <a:spcPts val="500"/>
              </a:spcBef>
              <a:buNone/>
            </a:pPr>
            <a:r>
              <a:rPr lang="en-US" sz="1400" dirty="0">
                <a:ea typeface="+mn-lt"/>
                <a:cs typeface="+mn-lt"/>
              </a:rPr>
              <a:t>causing significant disruptions in the political, economic,</a:t>
            </a:r>
          </a:p>
          <a:p>
            <a:pPr marL="0" indent="0">
              <a:lnSpc>
                <a:spcPct val="150000"/>
              </a:lnSpc>
              <a:spcBef>
                <a:spcPts val="500"/>
              </a:spcBef>
              <a:buNone/>
            </a:pPr>
            <a:r>
              <a:rPr lang="en-US" sz="1400" dirty="0">
                <a:ea typeface="+mn-lt"/>
                <a:cs typeface="+mn-lt"/>
              </a:rPr>
              <a:t>social, technological, legal, and environmental spheres.</a:t>
            </a:r>
          </a:p>
          <a:p>
            <a:pPr marL="0" indent="0">
              <a:lnSpc>
                <a:spcPct val="150000"/>
              </a:lnSpc>
              <a:spcBef>
                <a:spcPts val="500"/>
              </a:spcBef>
              <a:buNone/>
            </a:pPr>
            <a:endParaRPr lang="en-US" sz="1400" dirty="0">
              <a:ea typeface="+mn-lt"/>
              <a:cs typeface="+mn-lt"/>
            </a:endParaRPr>
          </a:p>
          <a:p>
            <a:pPr marL="0" indent="0">
              <a:lnSpc>
                <a:spcPct val="150000"/>
              </a:lnSpc>
              <a:spcBef>
                <a:spcPts val="500"/>
              </a:spcBef>
              <a:buNone/>
            </a:pPr>
            <a:r>
              <a:rPr lang="en-US" sz="1400" dirty="0">
                <a:ea typeface="+mn-lt"/>
                <a:cs typeface="+mn-lt"/>
              </a:rPr>
              <a:t>AI is indeed a buzzword today, regarded as an umbrella term. It consists of a range of fancy technologies and even be hyped with magic power. It inevitably arouses a broad concern about its potential diverse disruptive impacts on jobs, businesses, and societies. AI was as effective as proficient workers and even four times more effective than newcomers. It enables machines to handle an increasing number of cognitive tasks which used to be exclusively performed by humans.</a:t>
            </a:r>
          </a:p>
          <a:p>
            <a:pPr marL="0" indent="0">
              <a:lnSpc>
                <a:spcPct val="150000"/>
              </a:lnSpc>
              <a:spcBef>
                <a:spcPts val="500"/>
              </a:spcBef>
              <a:buNone/>
            </a:pPr>
            <a:endParaRPr lang="en-US" sz="1400" dirty="0">
              <a:ea typeface="+mn-lt"/>
              <a:cs typeface="+mn-lt"/>
            </a:endParaRPr>
          </a:p>
        </p:txBody>
      </p:sp>
      <p:pic>
        <p:nvPicPr>
          <p:cNvPr id="5" name="Kuva 4" descr="Prosessori, binäärilukuja ja sinikopio">
            <a:extLst>
              <a:ext uri="{FF2B5EF4-FFF2-40B4-BE49-F238E27FC236}">
                <a16:creationId xmlns:a16="http://schemas.microsoft.com/office/drawing/2014/main" id="{50CA8A7C-B62D-2D4A-AC4A-1E7D50BD8C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4481" y="7148075"/>
            <a:ext cx="8639857" cy="4308324"/>
          </a:xfrm>
          <a:prstGeom prst="rect">
            <a:avLst/>
          </a:prstGeom>
          <a:effectLst>
            <a:softEdge rad="635000"/>
          </a:effectLst>
        </p:spPr>
      </p:pic>
    </p:spTree>
    <p:extLst>
      <p:ext uri="{BB962C8B-B14F-4D97-AF65-F5344CB8AC3E}">
        <p14:creationId xmlns:p14="http://schemas.microsoft.com/office/powerpoint/2010/main" val="29479031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595756E3-342E-8D86-63CC-5ED12DFAC1A9}"/>
              </a:ext>
            </a:extLst>
          </p:cNvPr>
          <p:cNvSpPr>
            <a:spLocks noGrp="1"/>
          </p:cNvSpPr>
          <p:nvPr>
            <p:ph type="ctrTitle" idx="4294967295"/>
          </p:nvPr>
        </p:nvSpPr>
        <p:spPr>
          <a:xfrm>
            <a:off x="861968" y="950913"/>
            <a:ext cx="5486400" cy="990600"/>
          </a:xfrm>
        </p:spPr>
        <p:txBody>
          <a:bodyPr>
            <a:normAutofit/>
          </a:bodyPr>
          <a:lstStyle/>
          <a:p>
            <a:r>
              <a:rPr lang="fi-FI" sz="3600" dirty="0" err="1"/>
              <a:t>Change</a:t>
            </a:r>
            <a:r>
              <a:rPr lang="fi-FI" sz="3600" dirty="0"/>
              <a:t> </a:t>
            </a:r>
            <a:r>
              <a:rPr lang="fi-FI" sz="3600" dirty="0" err="1"/>
              <a:t>Forces</a:t>
            </a:r>
            <a:endParaRPr lang="fi-FI" sz="3600" dirty="0"/>
          </a:p>
        </p:txBody>
      </p:sp>
      <p:sp>
        <p:nvSpPr>
          <p:cNvPr id="3" name="Alaotsikko 2">
            <a:extLst>
              <a:ext uri="{FF2B5EF4-FFF2-40B4-BE49-F238E27FC236}">
                <a16:creationId xmlns:a16="http://schemas.microsoft.com/office/drawing/2014/main" id="{4DA2FC7D-6C72-1115-700F-2BA2E7ACB7A6}"/>
              </a:ext>
            </a:extLst>
          </p:cNvPr>
          <p:cNvSpPr>
            <a:spLocks noGrp="1"/>
          </p:cNvSpPr>
          <p:nvPr>
            <p:ph type="subTitle" idx="4294967295"/>
          </p:nvPr>
        </p:nvSpPr>
        <p:spPr>
          <a:xfrm>
            <a:off x="635467" y="2333414"/>
            <a:ext cx="5718348" cy="6618047"/>
          </a:xfrm>
        </p:spPr>
        <p:txBody>
          <a:bodyPr vert="horz" lIns="91440" tIns="45720" rIns="91440" bIns="45720" rtlCol="0" anchor="t">
            <a:noAutofit/>
          </a:bodyPr>
          <a:lstStyle/>
          <a:p>
            <a:pPr>
              <a:lnSpc>
                <a:spcPct val="150000"/>
              </a:lnSpc>
              <a:buNone/>
            </a:pPr>
            <a:r>
              <a:rPr lang="en-US" sz="1400" dirty="0">
                <a:ea typeface="+mn-lt"/>
                <a:cs typeface="+mn-lt"/>
              </a:rPr>
              <a:t>The change forces driving AI disruption are complex and</a:t>
            </a:r>
            <a:endParaRPr lang="en-US" dirty="0">
              <a:ea typeface="+mn-lt"/>
              <a:cs typeface="+mn-lt"/>
            </a:endParaRPr>
          </a:p>
          <a:p>
            <a:pPr>
              <a:lnSpc>
                <a:spcPct val="150000"/>
              </a:lnSpc>
              <a:buNone/>
            </a:pPr>
            <a:r>
              <a:rPr lang="en-US" sz="1400" dirty="0">
                <a:ea typeface="+mn-lt"/>
                <a:cs typeface="+mn-lt"/>
              </a:rPr>
              <a:t>multifaceted, requiring stakeholders to adopt a  comprehensive</a:t>
            </a:r>
            <a:endParaRPr lang="en-US" dirty="0">
              <a:ea typeface="+mn-lt"/>
              <a:cs typeface="+mn-lt"/>
            </a:endParaRPr>
          </a:p>
          <a:p>
            <a:pPr>
              <a:lnSpc>
                <a:spcPct val="150000"/>
              </a:lnSpc>
              <a:buNone/>
            </a:pPr>
            <a:r>
              <a:rPr lang="en-US" sz="1400" dirty="0">
                <a:ea typeface="+mn-lt"/>
                <a:cs typeface="+mn-lt"/>
              </a:rPr>
              <a:t>and collaborative approach to navigating this transformative</a:t>
            </a:r>
            <a:endParaRPr lang="en-US" dirty="0">
              <a:ea typeface="+mn-lt"/>
              <a:cs typeface="+mn-lt"/>
            </a:endParaRPr>
          </a:p>
          <a:p>
            <a:pPr>
              <a:lnSpc>
                <a:spcPct val="150000"/>
              </a:lnSpc>
              <a:buNone/>
            </a:pPr>
            <a:r>
              <a:rPr lang="en-US" sz="1400" dirty="0">
                <a:ea typeface="+mn-lt"/>
                <a:cs typeface="+mn-lt"/>
              </a:rPr>
              <a:t>technology. </a:t>
            </a:r>
            <a:endParaRPr lang="en-US" dirty="0"/>
          </a:p>
          <a:p>
            <a:pPr>
              <a:lnSpc>
                <a:spcPct val="150000"/>
              </a:lnSpc>
              <a:buNone/>
            </a:pPr>
            <a:r>
              <a:rPr lang="en-US" sz="1400" dirty="0">
                <a:ea typeface="+mn-lt"/>
                <a:cs typeface="+mn-lt"/>
              </a:rPr>
              <a:t>While AI holds  enormous potential for driving innovation,</a:t>
            </a:r>
            <a:endParaRPr lang="en-US" dirty="0">
              <a:ea typeface="+mn-lt"/>
              <a:cs typeface="+mn-lt"/>
            </a:endParaRPr>
          </a:p>
          <a:p>
            <a:pPr marL="0" indent="0">
              <a:lnSpc>
                <a:spcPct val="150000"/>
              </a:lnSpc>
              <a:buNone/>
            </a:pPr>
            <a:r>
              <a:rPr lang="en-US" sz="1400" dirty="0">
                <a:ea typeface="+mn-lt"/>
                <a:cs typeface="+mn-lt"/>
              </a:rPr>
              <a:t>productivity, and growth across various industries. </a:t>
            </a:r>
            <a:endParaRPr lang="en-US" dirty="0">
              <a:ea typeface="+mn-lt"/>
              <a:cs typeface="+mn-lt"/>
            </a:endParaRPr>
          </a:p>
          <a:p>
            <a:pPr marL="0" indent="0">
              <a:lnSpc>
                <a:spcPct val="150000"/>
              </a:lnSpc>
              <a:buNone/>
            </a:pPr>
            <a:r>
              <a:rPr lang="en-US" sz="1400" dirty="0">
                <a:ea typeface="+mn-lt"/>
                <a:cs typeface="+mn-lt"/>
              </a:rPr>
              <a:t>Ultimately, the success of AI will depend on the ability of</a:t>
            </a:r>
            <a:endParaRPr lang="en-US" dirty="0">
              <a:ea typeface="+mn-lt"/>
              <a:cs typeface="+mn-lt"/>
            </a:endParaRPr>
          </a:p>
          <a:p>
            <a:pPr marL="0" indent="0">
              <a:lnSpc>
                <a:spcPct val="150000"/>
              </a:lnSpc>
              <a:buNone/>
            </a:pPr>
            <a:r>
              <a:rPr lang="en-US" sz="1400" dirty="0">
                <a:ea typeface="+mn-lt"/>
                <a:cs typeface="+mn-lt"/>
              </a:rPr>
              <a:t>stakeholders to work together to develop a shared</a:t>
            </a:r>
            <a:endParaRPr lang="en-US" dirty="0">
              <a:ea typeface="+mn-lt"/>
              <a:cs typeface="+mn-lt"/>
            </a:endParaRPr>
          </a:p>
          <a:p>
            <a:pPr marL="0" indent="0">
              <a:lnSpc>
                <a:spcPct val="150000"/>
              </a:lnSpc>
              <a:buNone/>
            </a:pPr>
            <a:r>
              <a:rPr lang="en-US" sz="1400" dirty="0">
                <a:ea typeface="+mn-lt"/>
                <a:cs typeface="+mn-lt"/>
              </a:rPr>
              <a:t>understanding of its capabilities and  limitations and to foster a</a:t>
            </a:r>
            <a:endParaRPr lang="en-US" dirty="0">
              <a:ea typeface="+mn-lt"/>
              <a:cs typeface="+mn-lt"/>
            </a:endParaRPr>
          </a:p>
          <a:p>
            <a:pPr marL="0" indent="0">
              <a:lnSpc>
                <a:spcPct val="150000"/>
              </a:lnSpc>
              <a:buNone/>
            </a:pPr>
            <a:r>
              <a:rPr lang="en-US" sz="1400" dirty="0">
                <a:ea typeface="+mn-lt"/>
                <a:cs typeface="+mn-lt"/>
              </a:rPr>
              <a:t>culture of responsible and sustainable innovation.</a:t>
            </a:r>
          </a:p>
          <a:p>
            <a:pPr marL="0" indent="0">
              <a:lnSpc>
                <a:spcPct val="150000"/>
              </a:lnSpc>
              <a:buNone/>
            </a:pPr>
            <a:endParaRPr lang="en-US" sz="1400" dirty="0">
              <a:ea typeface="+mn-lt"/>
              <a:cs typeface="+mn-lt"/>
            </a:endParaRPr>
          </a:p>
          <a:p>
            <a:pPr marL="0" indent="0">
              <a:lnSpc>
                <a:spcPct val="150000"/>
              </a:lnSpc>
              <a:buNone/>
            </a:pPr>
            <a:r>
              <a:rPr lang="en-US" sz="1400" dirty="0">
                <a:ea typeface="+mn-lt"/>
                <a:cs typeface="+mn-lt"/>
              </a:rPr>
              <a:t>The change forces driving AI disruption highlight the need for a</a:t>
            </a:r>
            <a:endParaRPr lang="en-US" dirty="0">
              <a:ea typeface="+mn-lt"/>
              <a:cs typeface="+mn-lt"/>
            </a:endParaRPr>
          </a:p>
          <a:p>
            <a:pPr marL="0" indent="0">
              <a:lnSpc>
                <a:spcPct val="150000"/>
              </a:lnSpc>
              <a:buNone/>
            </a:pPr>
            <a:r>
              <a:rPr lang="en-US" sz="1400" dirty="0">
                <a:ea typeface="+mn-lt"/>
                <a:cs typeface="+mn-lt"/>
              </a:rPr>
              <a:t>multidisciplinary approach to understanding and managing</a:t>
            </a:r>
            <a:endParaRPr lang="en-US" dirty="0">
              <a:ea typeface="+mn-lt"/>
              <a:cs typeface="+mn-lt"/>
            </a:endParaRPr>
          </a:p>
          <a:p>
            <a:pPr marL="0" indent="0">
              <a:lnSpc>
                <a:spcPct val="150000"/>
              </a:lnSpc>
              <a:buNone/>
            </a:pPr>
            <a:r>
              <a:rPr lang="en-US" sz="1400" dirty="0">
                <a:ea typeface="+mn-lt"/>
                <a:cs typeface="+mn-lt"/>
              </a:rPr>
              <a:t>this technology, one that draws on expertise from fields as</a:t>
            </a:r>
            <a:endParaRPr lang="en-US" dirty="0">
              <a:ea typeface="+mn-lt"/>
              <a:cs typeface="+mn-lt"/>
            </a:endParaRPr>
          </a:p>
          <a:p>
            <a:pPr marL="0" indent="0">
              <a:lnSpc>
                <a:spcPct val="150000"/>
              </a:lnSpc>
              <a:buNone/>
            </a:pPr>
            <a:r>
              <a:rPr lang="en-US" sz="1400" dirty="0">
                <a:ea typeface="+mn-lt"/>
                <a:cs typeface="+mn-lt"/>
              </a:rPr>
              <a:t>diverse as engineering, law, economics, and social </a:t>
            </a:r>
            <a:endParaRPr lang="en-US" dirty="0"/>
          </a:p>
          <a:p>
            <a:pPr marL="0" indent="0">
              <a:lnSpc>
                <a:spcPct val="150000"/>
              </a:lnSpc>
              <a:buNone/>
            </a:pPr>
            <a:r>
              <a:rPr lang="en-US" sz="1400" dirty="0">
                <a:ea typeface="+mn-lt"/>
                <a:cs typeface="+mn-lt"/>
              </a:rPr>
              <a:t>sciences.</a:t>
            </a:r>
            <a:endParaRPr lang="en-US" dirty="0"/>
          </a:p>
        </p:txBody>
      </p:sp>
    </p:spTree>
    <p:extLst>
      <p:ext uri="{BB962C8B-B14F-4D97-AF65-F5344CB8AC3E}">
        <p14:creationId xmlns:p14="http://schemas.microsoft.com/office/powerpoint/2010/main" val="26906140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E4147-CA55-6330-97B0-0D140683EFC2}"/>
              </a:ext>
            </a:extLst>
          </p:cNvPr>
          <p:cNvSpPr>
            <a:spLocks noGrp="1"/>
          </p:cNvSpPr>
          <p:nvPr>
            <p:ph type="title"/>
          </p:nvPr>
        </p:nvSpPr>
        <p:spPr>
          <a:xfrm>
            <a:off x="1626695" y="1050684"/>
            <a:ext cx="4783455" cy="1073415"/>
          </a:xfrm>
        </p:spPr>
        <p:txBody>
          <a:bodyPr>
            <a:normAutofit/>
          </a:bodyPr>
          <a:lstStyle/>
          <a:p>
            <a:r>
              <a:rPr lang="en-US" sz="2800" dirty="0">
                <a:ea typeface="+mj-lt"/>
                <a:cs typeface="+mj-lt"/>
              </a:rPr>
              <a:t>TECHNOLOGICAL</a:t>
            </a:r>
            <a:endParaRPr lang="en-US" sz="2800" dirty="0"/>
          </a:p>
        </p:txBody>
      </p:sp>
      <p:sp>
        <p:nvSpPr>
          <p:cNvPr id="6" name="Content Placeholder 5">
            <a:extLst>
              <a:ext uri="{FF2B5EF4-FFF2-40B4-BE49-F238E27FC236}">
                <a16:creationId xmlns:a16="http://schemas.microsoft.com/office/drawing/2014/main" id="{22FB1CE2-B9AE-1052-2266-CB76764CB3CF}"/>
              </a:ext>
            </a:extLst>
          </p:cNvPr>
          <p:cNvSpPr>
            <a:spLocks noGrp="1"/>
          </p:cNvSpPr>
          <p:nvPr>
            <p:ph idx="1"/>
          </p:nvPr>
        </p:nvSpPr>
        <p:spPr>
          <a:xfrm>
            <a:off x="378261" y="2206594"/>
            <a:ext cx="6168929" cy="989256"/>
          </a:xfrm>
        </p:spPr>
        <p:txBody>
          <a:bodyPr vert="horz" lIns="91440" tIns="45720" rIns="91440" bIns="45720" rtlCol="0" anchor="t">
            <a:normAutofit lnSpcReduction="10000"/>
          </a:bodyPr>
          <a:lstStyle/>
          <a:p>
            <a:pPr marL="0" indent="0">
              <a:lnSpc>
                <a:spcPct val="150000"/>
              </a:lnSpc>
              <a:buNone/>
            </a:pPr>
            <a:r>
              <a:rPr lang="en-US" sz="1400" dirty="0"/>
              <a:t>These aspects relate to technological advancements that could have a positive or negative impact on how industry and the market function. </a:t>
            </a:r>
          </a:p>
        </p:txBody>
      </p:sp>
      <p:sp>
        <p:nvSpPr>
          <p:cNvPr id="7" name="Rectangle: Beveled 6">
            <a:extLst>
              <a:ext uri="{FF2B5EF4-FFF2-40B4-BE49-F238E27FC236}">
                <a16:creationId xmlns:a16="http://schemas.microsoft.com/office/drawing/2014/main" id="{DDD107C3-DD36-3662-9BB0-E6AB8697C71C}"/>
              </a:ext>
            </a:extLst>
          </p:cNvPr>
          <p:cNvSpPr/>
          <p:nvPr/>
        </p:nvSpPr>
        <p:spPr>
          <a:xfrm>
            <a:off x="497368" y="3376102"/>
            <a:ext cx="1728773" cy="2284338"/>
          </a:xfrm>
          <a:prstGeom prst="bevel">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AI as tool to improve efficiency</a:t>
            </a:r>
          </a:p>
        </p:txBody>
      </p:sp>
      <p:cxnSp>
        <p:nvCxnSpPr>
          <p:cNvPr id="8" name="Straight Arrow Connector 7">
            <a:extLst>
              <a:ext uri="{FF2B5EF4-FFF2-40B4-BE49-F238E27FC236}">
                <a16:creationId xmlns:a16="http://schemas.microsoft.com/office/drawing/2014/main" id="{137950F5-4401-F83A-E3F7-FE5CD1782251}"/>
              </a:ext>
            </a:extLst>
          </p:cNvPr>
          <p:cNvCxnSpPr/>
          <p:nvPr/>
        </p:nvCxnSpPr>
        <p:spPr>
          <a:xfrm>
            <a:off x="2225491" y="3581644"/>
            <a:ext cx="1205126" cy="6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E7144330-3876-9D7A-5978-AEC18F415BEC}"/>
              </a:ext>
            </a:extLst>
          </p:cNvPr>
          <p:cNvSpPr txBox="1"/>
          <p:nvPr/>
        </p:nvSpPr>
        <p:spPr>
          <a:xfrm>
            <a:off x="3326057" y="3425567"/>
            <a:ext cx="287369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Technology incentives</a:t>
            </a:r>
          </a:p>
        </p:txBody>
      </p:sp>
      <p:sp>
        <p:nvSpPr>
          <p:cNvPr id="11" name="TextBox 10">
            <a:extLst>
              <a:ext uri="{FF2B5EF4-FFF2-40B4-BE49-F238E27FC236}">
                <a16:creationId xmlns:a16="http://schemas.microsoft.com/office/drawing/2014/main" id="{CDFEEC30-4702-9412-D572-C0E8FBB48656}"/>
              </a:ext>
            </a:extLst>
          </p:cNvPr>
          <p:cNvSpPr txBox="1"/>
          <p:nvPr/>
        </p:nvSpPr>
        <p:spPr>
          <a:xfrm>
            <a:off x="3391592" y="3737379"/>
            <a:ext cx="2547161"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Level of innovation</a:t>
            </a:r>
          </a:p>
        </p:txBody>
      </p:sp>
      <p:cxnSp>
        <p:nvCxnSpPr>
          <p:cNvPr id="12" name="Straight Arrow Connector 11">
            <a:extLst>
              <a:ext uri="{FF2B5EF4-FFF2-40B4-BE49-F238E27FC236}">
                <a16:creationId xmlns:a16="http://schemas.microsoft.com/office/drawing/2014/main" id="{801453B5-62A9-80A4-7FB4-B4C8C77AA0B1}"/>
              </a:ext>
            </a:extLst>
          </p:cNvPr>
          <p:cNvCxnSpPr/>
          <p:nvPr/>
        </p:nvCxnSpPr>
        <p:spPr>
          <a:xfrm flipV="1">
            <a:off x="2220271" y="3880602"/>
            <a:ext cx="1205123" cy="45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6087787-3FA7-140C-BBBA-8EA86956FC07}"/>
              </a:ext>
            </a:extLst>
          </p:cNvPr>
          <p:cNvCxnSpPr>
            <a:cxnSpLocks/>
          </p:cNvCxnSpPr>
          <p:nvPr/>
        </p:nvCxnSpPr>
        <p:spPr>
          <a:xfrm flipV="1">
            <a:off x="2231794" y="4212118"/>
            <a:ext cx="1205123" cy="45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E1D2D866-6ACF-78D1-3190-A90F72CFF933}"/>
              </a:ext>
            </a:extLst>
          </p:cNvPr>
          <p:cNvSpPr txBox="1"/>
          <p:nvPr/>
        </p:nvSpPr>
        <p:spPr>
          <a:xfrm>
            <a:off x="3425937" y="4046150"/>
            <a:ext cx="2547161"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Automation</a:t>
            </a:r>
          </a:p>
        </p:txBody>
      </p:sp>
      <p:sp>
        <p:nvSpPr>
          <p:cNvPr id="15" name="TextBox 14">
            <a:extLst>
              <a:ext uri="{FF2B5EF4-FFF2-40B4-BE49-F238E27FC236}">
                <a16:creationId xmlns:a16="http://schemas.microsoft.com/office/drawing/2014/main" id="{8311707F-6C34-C329-590D-2EDB2B75F435}"/>
              </a:ext>
            </a:extLst>
          </p:cNvPr>
          <p:cNvSpPr txBox="1"/>
          <p:nvPr/>
        </p:nvSpPr>
        <p:spPr>
          <a:xfrm>
            <a:off x="3388833" y="4426130"/>
            <a:ext cx="354393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Research and development </a:t>
            </a:r>
          </a:p>
        </p:txBody>
      </p:sp>
      <p:cxnSp>
        <p:nvCxnSpPr>
          <p:cNvPr id="16" name="Straight Arrow Connector 15">
            <a:extLst>
              <a:ext uri="{FF2B5EF4-FFF2-40B4-BE49-F238E27FC236}">
                <a16:creationId xmlns:a16="http://schemas.microsoft.com/office/drawing/2014/main" id="{EB16EBAE-2F13-E876-753A-F85601C3EEB6}"/>
              </a:ext>
            </a:extLst>
          </p:cNvPr>
          <p:cNvCxnSpPr>
            <a:cxnSpLocks/>
          </p:cNvCxnSpPr>
          <p:nvPr/>
        </p:nvCxnSpPr>
        <p:spPr>
          <a:xfrm flipV="1">
            <a:off x="2277928" y="4578249"/>
            <a:ext cx="1189548" cy="45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DC616B52-84DE-47F7-9ECD-E96F68E9A7C7}"/>
              </a:ext>
            </a:extLst>
          </p:cNvPr>
          <p:cNvCxnSpPr>
            <a:cxnSpLocks/>
          </p:cNvCxnSpPr>
          <p:nvPr/>
        </p:nvCxnSpPr>
        <p:spPr>
          <a:xfrm flipV="1">
            <a:off x="2240750" y="4862053"/>
            <a:ext cx="1262229" cy="45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B18644EE-DA37-B216-0CFB-620310BCF917}"/>
              </a:ext>
            </a:extLst>
          </p:cNvPr>
          <p:cNvSpPr txBox="1"/>
          <p:nvPr/>
        </p:nvSpPr>
        <p:spPr>
          <a:xfrm>
            <a:off x="3422952" y="4695835"/>
            <a:ext cx="3050738"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Technological Change</a:t>
            </a:r>
          </a:p>
        </p:txBody>
      </p:sp>
      <p:sp>
        <p:nvSpPr>
          <p:cNvPr id="19" name="TextBox 18">
            <a:extLst>
              <a:ext uri="{FF2B5EF4-FFF2-40B4-BE49-F238E27FC236}">
                <a16:creationId xmlns:a16="http://schemas.microsoft.com/office/drawing/2014/main" id="{6EF79981-A7B3-77FF-67FC-D1080584902F}"/>
              </a:ext>
            </a:extLst>
          </p:cNvPr>
          <p:cNvSpPr txBox="1"/>
          <p:nvPr/>
        </p:nvSpPr>
        <p:spPr>
          <a:xfrm>
            <a:off x="3411354" y="5104471"/>
            <a:ext cx="3071504"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Technological awareness</a:t>
            </a:r>
          </a:p>
        </p:txBody>
      </p:sp>
      <p:cxnSp>
        <p:nvCxnSpPr>
          <p:cNvPr id="20" name="Straight Arrow Connector 19">
            <a:extLst>
              <a:ext uri="{FF2B5EF4-FFF2-40B4-BE49-F238E27FC236}">
                <a16:creationId xmlns:a16="http://schemas.microsoft.com/office/drawing/2014/main" id="{894D679B-658A-7655-8193-0A77C6395132}"/>
              </a:ext>
            </a:extLst>
          </p:cNvPr>
          <p:cNvCxnSpPr>
            <a:cxnSpLocks/>
          </p:cNvCxnSpPr>
          <p:nvPr/>
        </p:nvCxnSpPr>
        <p:spPr>
          <a:xfrm flipV="1">
            <a:off x="2241935" y="5285518"/>
            <a:ext cx="1272612" cy="45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AC3027A-0B2C-B160-BF40-6ADED0EB2638}"/>
              </a:ext>
            </a:extLst>
          </p:cNvPr>
          <p:cNvSpPr txBox="1"/>
          <p:nvPr/>
        </p:nvSpPr>
        <p:spPr>
          <a:xfrm>
            <a:off x="534230" y="6819965"/>
            <a:ext cx="113666" cy="1761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9" name="TextBox 8">
            <a:extLst>
              <a:ext uri="{FF2B5EF4-FFF2-40B4-BE49-F238E27FC236}">
                <a16:creationId xmlns:a16="http://schemas.microsoft.com/office/drawing/2014/main" id="{C7076280-CF13-3595-9652-0BDABDA05CFF}"/>
              </a:ext>
            </a:extLst>
          </p:cNvPr>
          <p:cNvSpPr txBox="1"/>
          <p:nvPr/>
        </p:nvSpPr>
        <p:spPr>
          <a:xfrm>
            <a:off x="378261" y="5723609"/>
            <a:ext cx="5928494" cy="13440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US" sz="1400" b="1" dirty="0"/>
              <a:t>AI in marketing:</a:t>
            </a:r>
            <a:r>
              <a:rPr lang="en-US" sz="1400" dirty="0"/>
              <a:t> With the assistance of powerful, quick computers, AI can process enormous volumes of data, and using that data, it can market all the products you would like or need at the given time testing.</a:t>
            </a:r>
            <a:endParaRPr lang="en-US" dirty="0"/>
          </a:p>
        </p:txBody>
      </p:sp>
      <p:sp>
        <p:nvSpPr>
          <p:cNvPr id="23" name="Rectangle: Beveled 22">
            <a:extLst>
              <a:ext uri="{FF2B5EF4-FFF2-40B4-BE49-F238E27FC236}">
                <a16:creationId xmlns:a16="http://schemas.microsoft.com/office/drawing/2014/main" id="{0A8602BD-0CC7-A6EE-4B3C-1400D354075C}"/>
              </a:ext>
            </a:extLst>
          </p:cNvPr>
          <p:cNvSpPr/>
          <p:nvPr/>
        </p:nvSpPr>
        <p:spPr>
          <a:xfrm>
            <a:off x="483029" y="7150751"/>
            <a:ext cx="1749538" cy="2284338"/>
          </a:xfrm>
          <a:prstGeom prst="bevel">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AI in Marketing</a:t>
            </a:r>
          </a:p>
        </p:txBody>
      </p:sp>
      <p:sp>
        <p:nvSpPr>
          <p:cNvPr id="25" name="TextBox 24">
            <a:extLst>
              <a:ext uri="{FF2B5EF4-FFF2-40B4-BE49-F238E27FC236}">
                <a16:creationId xmlns:a16="http://schemas.microsoft.com/office/drawing/2014/main" id="{18400E76-3A15-64FF-9FA8-9A7957F99C42}"/>
              </a:ext>
            </a:extLst>
          </p:cNvPr>
          <p:cNvSpPr txBox="1"/>
          <p:nvPr/>
        </p:nvSpPr>
        <p:spPr>
          <a:xfrm>
            <a:off x="3360176" y="7167328"/>
            <a:ext cx="287369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Data collection</a:t>
            </a:r>
          </a:p>
        </p:txBody>
      </p:sp>
      <p:cxnSp>
        <p:nvCxnSpPr>
          <p:cNvPr id="27" name="Straight Arrow Connector 26">
            <a:extLst>
              <a:ext uri="{FF2B5EF4-FFF2-40B4-BE49-F238E27FC236}">
                <a16:creationId xmlns:a16="http://schemas.microsoft.com/office/drawing/2014/main" id="{B53A0EFA-B990-D542-A266-25D4DC9D7603}"/>
              </a:ext>
            </a:extLst>
          </p:cNvPr>
          <p:cNvCxnSpPr/>
          <p:nvPr/>
        </p:nvCxnSpPr>
        <p:spPr>
          <a:xfrm flipV="1">
            <a:off x="2243286" y="7335416"/>
            <a:ext cx="1141839" cy="13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78CB2321-1923-EC0C-D81B-09A4676705CC}"/>
              </a:ext>
            </a:extLst>
          </p:cNvPr>
          <p:cNvSpPr txBox="1"/>
          <p:nvPr/>
        </p:nvSpPr>
        <p:spPr>
          <a:xfrm>
            <a:off x="3394731" y="7482087"/>
            <a:ext cx="287369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Data processing</a:t>
            </a:r>
          </a:p>
        </p:txBody>
      </p:sp>
      <p:cxnSp>
        <p:nvCxnSpPr>
          <p:cNvPr id="21" name="Straight Arrow Connector 20">
            <a:extLst>
              <a:ext uri="{FF2B5EF4-FFF2-40B4-BE49-F238E27FC236}">
                <a16:creationId xmlns:a16="http://schemas.microsoft.com/office/drawing/2014/main" id="{1BB14FAD-E07F-3968-822B-5858EE29E3ED}"/>
              </a:ext>
            </a:extLst>
          </p:cNvPr>
          <p:cNvCxnSpPr>
            <a:cxnSpLocks/>
          </p:cNvCxnSpPr>
          <p:nvPr/>
        </p:nvCxnSpPr>
        <p:spPr>
          <a:xfrm flipV="1">
            <a:off x="2243286" y="7634773"/>
            <a:ext cx="1141839" cy="13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5B3B7006-6EAC-AE3B-2B3B-A8EF1A28AA04}"/>
              </a:ext>
            </a:extLst>
          </p:cNvPr>
          <p:cNvCxnSpPr>
            <a:cxnSpLocks/>
          </p:cNvCxnSpPr>
          <p:nvPr/>
        </p:nvCxnSpPr>
        <p:spPr>
          <a:xfrm flipV="1">
            <a:off x="2254171" y="7999444"/>
            <a:ext cx="1141839" cy="13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80B056A5-C233-26ED-3399-D658B1280AC1}"/>
              </a:ext>
            </a:extLst>
          </p:cNvPr>
          <p:cNvSpPr txBox="1"/>
          <p:nvPr/>
        </p:nvSpPr>
        <p:spPr>
          <a:xfrm>
            <a:off x="3395642" y="7844432"/>
            <a:ext cx="287913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Data analysis</a:t>
            </a:r>
          </a:p>
        </p:txBody>
      </p:sp>
      <p:sp>
        <p:nvSpPr>
          <p:cNvPr id="30" name="TextBox 29">
            <a:extLst>
              <a:ext uri="{FF2B5EF4-FFF2-40B4-BE49-F238E27FC236}">
                <a16:creationId xmlns:a16="http://schemas.microsoft.com/office/drawing/2014/main" id="{5C752125-B6E4-BCCB-6C97-9E582FB655F5}"/>
              </a:ext>
            </a:extLst>
          </p:cNvPr>
          <p:cNvSpPr txBox="1"/>
          <p:nvPr/>
        </p:nvSpPr>
        <p:spPr>
          <a:xfrm>
            <a:off x="3406750" y="8205083"/>
            <a:ext cx="287913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Personalization</a:t>
            </a:r>
          </a:p>
        </p:txBody>
      </p:sp>
      <p:cxnSp>
        <p:nvCxnSpPr>
          <p:cNvPr id="31" name="Straight Arrow Connector 30">
            <a:extLst>
              <a:ext uri="{FF2B5EF4-FFF2-40B4-BE49-F238E27FC236}">
                <a16:creationId xmlns:a16="http://schemas.microsoft.com/office/drawing/2014/main" id="{2F7A6D45-CB25-CC55-BA96-7F1D6A33D1C0}"/>
              </a:ext>
            </a:extLst>
          </p:cNvPr>
          <p:cNvCxnSpPr>
            <a:cxnSpLocks/>
          </p:cNvCxnSpPr>
          <p:nvPr/>
        </p:nvCxnSpPr>
        <p:spPr>
          <a:xfrm flipV="1">
            <a:off x="2243285" y="8336901"/>
            <a:ext cx="1141839" cy="13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2042238B-CE6E-F8E8-797D-34E0385629D2}"/>
              </a:ext>
            </a:extLst>
          </p:cNvPr>
          <p:cNvSpPr txBox="1"/>
          <p:nvPr/>
        </p:nvSpPr>
        <p:spPr>
          <a:xfrm>
            <a:off x="3412415" y="8611538"/>
            <a:ext cx="2144348"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Automation</a:t>
            </a:r>
          </a:p>
        </p:txBody>
      </p:sp>
      <p:cxnSp>
        <p:nvCxnSpPr>
          <p:cNvPr id="34" name="Straight Arrow Connector 33">
            <a:extLst>
              <a:ext uri="{FF2B5EF4-FFF2-40B4-BE49-F238E27FC236}">
                <a16:creationId xmlns:a16="http://schemas.microsoft.com/office/drawing/2014/main" id="{9ABAC649-96F4-96C5-E67D-47FA7EF754EF}"/>
              </a:ext>
            </a:extLst>
          </p:cNvPr>
          <p:cNvCxnSpPr>
            <a:cxnSpLocks/>
          </p:cNvCxnSpPr>
          <p:nvPr/>
        </p:nvCxnSpPr>
        <p:spPr>
          <a:xfrm flipV="1">
            <a:off x="2232400" y="8794101"/>
            <a:ext cx="1141839" cy="13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6E765BB9-40FE-8B18-70B1-D3693763412B}"/>
              </a:ext>
            </a:extLst>
          </p:cNvPr>
          <p:cNvSpPr txBox="1"/>
          <p:nvPr/>
        </p:nvSpPr>
        <p:spPr>
          <a:xfrm>
            <a:off x="3394846" y="9010289"/>
            <a:ext cx="174157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Optimization</a:t>
            </a:r>
          </a:p>
        </p:txBody>
      </p:sp>
      <p:cxnSp>
        <p:nvCxnSpPr>
          <p:cNvPr id="37" name="Straight Arrow Connector 36">
            <a:extLst>
              <a:ext uri="{FF2B5EF4-FFF2-40B4-BE49-F238E27FC236}">
                <a16:creationId xmlns:a16="http://schemas.microsoft.com/office/drawing/2014/main" id="{B9D648ED-0E15-D635-0A90-3C0D1E10F9AB}"/>
              </a:ext>
            </a:extLst>
          </p:cNvPr>
          <p:cNvCxnSpPr>
            <a:cxnSpLocks/>
          </p:cNvCxnSpPr>
          <p:nvPr/>
        </p:nvCxnSpPr>
        <p:spPr>
          <a:xfrm flipV="1">
            <a:off x="2243285" y="9191429"/>
            <a:ext cx="1141839" cy="13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27674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A79F7-4F7C-5650-A301-8A25D9D81670}"/>
              </a:ext>
            </a:extLst>
          </p:cNvPr>
          <p:cNvSpPr>
            <a:spLocks noGrp="1"/>
          </p:cNvSpPr>
          <p:nvPr>
            <p:ph type="title"/>
          </p:nvPr>
        </p:nvSpPr>
        <p:spPr>
          <a:xfrm>
            <a:off x="1027728" y="1014861"/>
            <a:ext cx="5349330" cy="923666"/>
          </a:xfrm>
        </p:spPr>
        <p:txBody>
          <a:bodyPr/>
          <a:lstStyle/>
          <a:p>
            <a:r>
              <a:rPr lang="en-US" dirty="0"/>
              <a:t>Economic</a:t>
            </a:r>
          </a:p>
        </p:txBody>
      </p:sp>
      <p:sp>
        <p:nvSpPr>
          <p:cNvPr id="3" name="Content Placeholder 2">
            <a:extLst>
              <a:ext uri="{FF2B5EF4-FFF2-40B4-BE49-F238E27FC236}">
                <a16:creationId xmlns:a16="http://schemas.microsoft.com/office/drawing/2014/main" id="{72491F1D-E0BB-FAAE-3D7D-BAB7CA03D455}"/>
              </a:ext>
            </a:extLst>
          </p:cNvPr>
          <p:cNvSpPr>
            <a:spLocks noGrp="1"/>
          </p:cNvSpPr>
          <p:nvPr>
            <p:ph idx="1"/>
          </p:nvPr>
        </p:nvSpPr>
        <p:spPr>
          <a:xfrm>
            <a:off x="445770" y="2291287"/>
            <a:ext cx="6128961" cy="3314274"/>
          </a:xfrm>
        </p:spPr>
        <p:txBody>
          <a:bodyPr vert="horz" lIns="91440" tIns="45720" rIns="91440" bIns="45720" rtlCol="0" anchor="t">
            <a:normAutofit/>
          </a:bodyPr>
          <a:lstStyle/>
          <a:p>
            <a:pPr marL="0">
              <a:lnSpc>
                <a:spcPct val="150000"/>
              </a:lnSpc>
              <a:spcBef>
                <a:spcPts val="0"/>
              </a:spcBef>
              <a:buNone/>
            </a:pPr>
            <a:r>
              <a:rPr lang="en-US" sz="1400" b="1" dirty="0">
                <a:ea typeface="+mn-lt"/>
                <a:cs typeface="+mn-lt"/>
              </a:rPr>
              <a:t>Economic</a:t>
            </a:r>
            <a:r>
              <a:rPr lang="en-US" sz="1400" dirty="0">
                <a:ea typeface="+mn-lt"/>
                <a:cs typeface="+mn-lt"/>
              </a:rPr>
              <a:t> factors are determinants of a certain economy’s performance. Factors include economic growth, exchange rates, inflation rates, interest rates, business sector investments, disposable income of consumers and unemployment rates. </a:t>
            </a:r>
            <a:endParaRPr lang="en-US"/>
          </a:p>
          <a:p>
            <a:pPr marL="0">
              <a:lnSpc>
                <a:spcPct val="150000"/>
              </a:lnSpc>
              <a:spcBef>
                <a:spcPts val="0"/>
              </a:spcBef>
              <a:buNone/>
            </a:pPr>
            <a:endParaRPr lang="en-US" sz="1400">
              <a:ea typeface="+mn-lt"/>
              <a:cs typeface="+mn-lt"/>
            </a:endParaRPr>
          </a:p>
          <a:p>
            <a:pPr marL="0">
              <a:lnSpc>
                <a:spcPct val="150000"/>
              </a:lnSpc>
              <a:spcBef>
                <a:spcPts val="0"/>
              </a:spcBef>
              <a:buNone/>
            </a:pPr>
            <a:r>
              <a:rPr lang="en-US" sz="1400" dirty="0">
                <a:ea typeface="+mn-lt"/>
                <a:cs typeface="+mn-lt"/>
              </a:rPr>
              <a:t>These factors may </a:t>
            </a:r>
            <a:r>
              <a:rPr lang="en-US" sz="1400">
                <a:ea typeface="+mn-lt"/>
                <a:cs typeface="+mn-lt"/>
              </a:rPr>
              <a:t>have </a:t>
            </a:r>
            <a:r>
              <a:rPr lang="en-US" sz="1400" dirty="0">
                <a:ea typeface="+mn-lt"/>
                <a:cs typeface="+mn-lt"/>
              </a:rPr>
              <a:t>a direct or indirect long term impact on the topic,</a:t>
            </a:r>
            <a:r>
              <a:rPr lang="en-US" sz="1400" dirty="0"/>
              <a:t> </a:t>
            </a:r>
            <a:r>
              <a:rPr lang="en-US" sz="1400" dirty="0">
                <a:ea typeface="+mn-lt"/>
                <a:cs typeface="+mn-lt"/>
              </a:rPr>
              <a:t>since it affects the purchasing power of consumers or could possibly change demand/supply models in the  economy or certain business area.</a:t>
            </a:r>
            <a:r>
              <a:rPr lang="en-US" sz="1400">
                <a:ea typeface="+mn-lt"/>
                <a:cs typeface="+mn-lt"/>
              </a:rPr>
              <a:t> </a:t>
            </a:r>
            <a:endParaRPr lang="en-US"/>
          </a:p>
          <a:p>
            <a:pPr>
              <a:buNone/>
            </a:pPr>
            <a:endParaRPr lang="en-US" dirty="0"/>
          </a:p>
          <a:p>
            <a:pPr>
              <a:buNone/>
            </a:pPr>
            <a:endParaRPr lang="en-US" dirty="0"/>
          </a:p>
          <a:p>
            <a:pPr>
              <a:buNone/>
            </a:pPr>
            <a:endParaRPr lang="en-US" dirty="0"/>
          </a:p>
        </p:txBody>
      </p:sp>
      <p:sp>
        <p:nvSpPr>
          <p:cNvPr id="5" name="Rectangle: Beveled 4">
            <a:extLst>
              <a:ext uri="{FF2B5EF4-FFF2-40B4-BE49-F238E27FC236}">
                <a16:creationId xmlns:a16="http://schemas.microsoft.com/office/drawing/2014/main" id="{25C43C2D-A3E7-7416-8959-72C4DE210B2D}"/>
              </a:ext>
            </a:extLst>
          </p:cNvPr>
          <p:cNvSpPr/>
          <p:nvPr/>
        </p:nvSpPr>
        <p:spPr>
          <a:xfrm>
            <a:off x="603228" y="6606801"/>
            <a:ext cx="1749538" cy="2284338"/>
          </a:xfrm>
          <a:prstGeom prst="bevel">
            <a:avLst/>
          </a:prstGeom>
          <a:solidFill>
            <a:schemeClr val="accent5">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600" dirty="0"/>
              <a:t>Economic</a:t>
            </a:r>
          </a:p>
        </p:txBody>
      </p:sp>
      <p:sp>
        <p:nvSpPr>
          <p:cNvPr id="7" name="TextBox 6">
            <a:extLst>
              <a:ext uri="{FF2B5EF4-FFF2-40B4-BE49-F238E27FC236}">
                <a16:creationId xmlns:a16="http://schemas.microsoft.com/office/drawing/2014/main" id="{530B32E8-59C9-69DE-2543-D590B3E766D4}"/>
              </a:ext>
            </a:extLst>
          </p:cNvPr>
          <p:cNvSpPr txBox="1"/>
          <p:nvPr/>
        </p:nvSpPr>
        <p:spPr>
          <a:xfrm>
            <a:off x="3702361" y="6582918"/>
            <a:ext cx="287369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Impact on job market</a:t>
            </a:r>
          </a:p>
        </p:txBody>
      </p:sp>
      <p:sp>
        <p:nvSpPr>
          <p:cNvPr id="11" name="TextBox 10">
            <a:extLst>
              <a:ext uri="{FF2B5EF4-FFF2-40B4-BE49-F238E27FC236}">
                <a16:creationId xmlns:a16="http://schemas.microsoft.com/office/drawing/2014/main" id="{B2174272-7259-DCB8-7739-F888445788A2}"/>
              </a:ext>
            </a:extLst>
          </p:cNvPr>
          <p:cNvSpPr txBox="1"/>
          <p:nvPr/>
        </p:nvSpPr>
        <p:spPr>
          <a:xfrm>
            <a:off x="3737833" y="7373667"/>
            <a:ext cx="287369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Labor costs</a:t>
            </a:r>
          </a:p>
        </p:txBody>
      </p:sp>
      <p:sp>
        <p:nvSpPr>
          <p:cNvPr id="13" name="TextBox 12">
            <a:extLst>
              <a:ext uri="{FF2B5EF4-FFF2-40B4-BE49-F238E27FC236}">
                <a16:creationId xmlns:a16="http://schemas.microsoft.com/office/drawing/2014/main" id="{2F51938D-C867-3BF1-F199-1CE004639D62}"/>
              </a:ext>
            </a:extLst>
          </p:cNvPr>
          <p:cNvSpPr txBox="1"/>
          <p:nvPr/>
        </p:nvSpPr>
        <p:spPr>
          <a:xfrm>
            <a:off x="3708273" y="7745220"/>
            <a:ext cx="290325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Market competition</a:t>
            </a:r>
          </a:p>
        </p:txBody>
      </p:sp>
      <p:sp>
        <p:nvSpPr>
          <p:cNvPr id="15" name="TextBox 14">
            <a:extLst>
              <a:ext uri="{FF2B5EF4-FFF2-40B4-BE49-F238E27FC236}">
                <a16:creationId xmlns:a16="http://schemas.microsoft.com/office/drawing/2014/main" id="{9C225808-4A74-2A90-4426-E8EF3F5FDE78}"/>
              </a:ext>
            </a:extLst>
          </p:cNvPr>
          <p:cNvSpPr txBox="1"/>
          <p:nvPr/>
        </p:nvSpPr>
        <p:spPr>
          <a:xfrm>
            <a:off x="3707562" y="8093311"/>
            <a:ext cx="290396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Consumer Demand</a:t>
            </a:r>
          </a:p>
        </p:txBody>
      </p:sp>
      <p:sp>
        <p:nvSpPr>
          <p:cNvPr id="16" name="TextBox 15">
            <a:extLst>
              <a:ext uri="{FF2B5EF4-FFF2-40B4-BE49-F238E27FC236}">
                <a16:creationId xmlns:a16="http://schemas.microsoft.com/office/drawing/2014/main" id="{9E0F7B41-FA21-1566-3630-A4EDF46F78D3}"/>
              </a:ext>
            </a:extLst>
          </p:cNvPr>
          <p:cNvSpPr txBox="1"/>
          <p:nvPr/>
        </p:nvSpPr>
        <p:spPr>
          <a:xfrm>
            <a:off x="3658377" y="8482774"/>
            <a:ext cx="295467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Exchange Rate</a:t>
            </a:r>
          </a:p>
        </p:txBody>
      </p:sp>
      <p:sp>
        <p:nvSpPr>
          <p:cNvPr id="17" name="TextBox 16">
            <a:extLst>
              <a:ext uri="{FF2B5EF4-FFF2-40B4-BE49-F238E27FC236}">
                <a16:creationId xmlns:a16="http://schemas.microsoft.com/office/drawing/2014/main" id="{554152FF-747D-D2D8-FA28-4BC8E7E8AB0E}"/>
              </a:ext>
            </a:extLst>
          </p:cNvPr>
          <p:cNvSpPr txBox="1"/>
          <p:nvPr/>
        </p:nvSpPr>
        <p:spPr>
          <a:xfrm>
            <a:off x="3702393" y="6954472"/>
            <a:ext cx="287369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t>Economic recession</a:t>
            </a:r>
          </a:p>
        </p:txBody>
      </p:sp>
      <p:cxnSp>
        <p:nvCxnSpPr>
          <p:cNvPr id="19" name="Straight Arrow Connector 18">
            <a:extLst>
              <a:ext uri="{FF2B5EF4-FFF2-40B4-BE49-F238E27FC236}">
                <a16:creationId xmlns:a16="http://schemas.microsoft.com/office/drawing/2014/main" id="{B6BA953F-ABEB-15E5-7DA4-829B8078FAAE}"/>
              </a:ext>
            </a:extLst>
          </p:cNvPr>
          <p:cNvCxnSpPr/>
          <p:nvPr/>
        </p:nvCxnSpPr>
        <p:spPr>
          <a:xfrm>
            <a:off x="2352113" y="6727505"/>
            <a:ext cx="1233488" cy="42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93F4FD5A-1526-79B7-740B-799CF81FEDC6}"/>
              </a:ext>
            </a:extLst>
          </p:cNvPr>
          <p:cNvCxnSpPr>
            <a:cxnSpLocks/>
          </p:cNvCxnSpPr>
          <p:nvPr/>
        </p:nvCxnSpPr>
        <p:spPr>
          <a:xfrm>
            <a:off x="2351470" y="7071463"/>
            <a:ext cx="1233488" cy="42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AB5012CA-151D-B711-FCB4-3627E8118891}"/>
              </a:ext>
            </a:extLst>
          </p:cNvPr>
          <p:cNvCxnSpPr>
            <a:cxnSpLocks/>
          </p:cNvCxnSpPr>
          <p:nvPr/>
        </p:nvCxnSpPr>
        <p:spPr>
          <a:xfrm>
            <a:off x="2351433" y="7524341"/>
            <a:ext cx="1233488" cy="42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CC5947D5-B199-7791-7A7F-CC119B3A8887}"/>
              </a:ext>
            </a:extLst>
          </p:cNvPr>
          <p:cNvCxnSpPr>
            <a:cxnSpLocks/>
          </p:cNvCxnSpPr>
          <p:nvPr/>
        </p:nvCxnSpPr>
        <p:spPr>
          <a:xfrm>
            <a:off x="2351396" y="7874032"/>
            <a:ext cx="1233488" cy="42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349384E7-0DD0-0F52-5A6C-6BD1F936999A}"/>
              </a:ext>
            </a:extLst>
          </p:cNvPr>
          <p:cNvCxnSpPr>
            <a:cxnSpLocks/>
          </p:cNvCxnSpPr>
          <p:nvPr/>
        </p:nvCxnSpPr>
        <p:spPr>
          <a:xfrm>
            <a:off x="2351360" y="8246654"/>
            <a:ext cx="1233488" cy="42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B22FB7F7-838C-3146-E0EC-6D2DB8B50309}"/>
              </a:ext>
            </a:extLst>
          </p:cNvPr>
          <p:cNvCxnSpPr>
            <a:cxnSpLocks/>
          </p:cNvCxnSpPr>
          <p:nvPr/>
        </p:nvCxnSpPr>
        <p:spPr>
          <a:xfrm>
            <a:off x="2351323" y="8665136"/>
            <a:ext cx="1233488" cy="42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19111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59DB0-E948-4FAA-7F2A-A409C2609DED}"/>
              </a:ext>
            </a:extLst>
          </p:cNvPr>
          <p:cNvSpPr>
            <a:spLocks noGrp="1"/>
          </p:cNvSpPr>
          <p:nvPr>
            <p:ph type="title"/>
          </p:nvPr>
        </p:nvSpPr>
        <p:spPr>
          <a:xfrm>
            <a:off x="981595" y="953092"/>
            <a:ext cx="5374857" cy="983434"/>
          </a:xfrm>
        </p:spPr>
        <p:txBody>
          <a:bodyPr>
            <a:normAutofit/>
          </a:bodyPr>
          <a:lstStyle/>
          <a:p>
            <a:r>
              <a:rPr lang="fi-FI" sz="2800" dirty="0"/>
              <a:t>SOCIAL</a:t>
            </a:r>
          </a:p>
        </p:txBody>
      </p:sp>
      <p:sp>
        <p:nvSpPr>
          <p:cNvPr id="3" name="Content Placeholder 2">
            <a:extLst>
              <a:ext uri="{FF2B5EF4-FFF2-40B4-BE49-F238E27FC236}">
                <a16:creationId xmlns:a16="http://schemas.microsoft.com/office/drawing/2014/main" id="{17DE1FA6-6741-E630-AE39-2EDA05BEF501}"/>
              </a:ext>
            </a:extLst>
          </p:cNvPr>
          <p:cNvSpPr>
            <a:spLocks noGrp="1"/>
          </p:cNvSpPr>
          <p:nvPr>
            <p:ph idx="1"/>
          </p:nvPr>
        </p:nvSpPr>
        <p:spPr>
          <a:xfrm>
            <a:off x="445770" y="2352716"/>
            <a:ext cx="5966460" cy="3124986"/>
          </a:xfrm>
        </p:spPr>
        <p:txBody>
          <a:bodyPr vert="horz" lIns="91440" tIns="45720" rIns="91440" bIns="45720" rtlCol="0" anchor="t">
            <a:normAutofit lnSpcReduction="10000"/>
          </a:bodyPr>
          <a:lstStyle/>
          <a:p>
            <a:pPr marL="0" indent="0">
              <a:lnSpc>
                <a:spcPct val="150000"/>
              </a:lnSpc>
              <a:buNone/>
            </a:pPr>
            <a:r>
              <a:rPr lang="en-US" sz="1400" dirty="0">
                <a:ea typeface="+mn-lt"/>
                <a:cs typeface="+mn-lt"/>
              </a:rPr>
              <a:t>The demographic features, norms, customs, and values of the population or particular stakeholders are represented by this aspect of the general environment.</a:t>
            </a:r>
            <a:endParaRPr lang="en-US"/>
          </a:p>
          <a:p>
            <a:pPr marL="0" indent="0">
              <a:lnSpc>
                <a:spcPct val="150000"/>
              </a:lnSpc>
              <a:buNone/>
            </a:pPr>
            <a:endParaRPr lang="en-US" sz="1400">
              <a:ea typeface="+mn-lt"/>
              <a:cs typeface="+mn-lt"/>
            </a:endParaRPr>
          </a:p>
          <a:p>
            <a:pPr marL="0" indent="0">
              <a:lnSpc>
                <a:spcPct val="150000"/>
              </a:lnSpc>
              <a:buNone/>
            </a:pPr>
            <a:r>
              <a:rPr lang="en-US" sz="1400">
                <a:ea typeface="+mn-lt"/>
                <a:cs typeface="+mn-lt"/>
              </a:rPr>
              <a:t> </a:t>
            </a:r>
            <a:r>
              <a:rPr lang="en-US" sz="1400" dirty="0">
                <a:ea typeface="+mn-lt"/>
                <a:cs typeface="+mn-lt"/>
              </a:rPr>
              <a:t>This includes demographic patterns including the pace of population growth, age and income distributions, attitudes toward careers, a focus on safety, a concern for one's health, attitudes toward a certain way of living, preferences for certain types of consumption, and cultural obstacles.</a:t>
            </a:r>
            <a:endParaRPr lang="en-US"/>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5" name="Rectangle: Beveled 4">
            <a:extLst>
              <a:ext uri="{FF2B5EF4-FFF2-40B4-BE49-F238E27FC236}">
                <a16:creationId xmlns:a16="http://schemas.microsoft.com/office/drawing/2014/main" id="{DDF165A9-3FCF-2CF9-46E5-7986367D7AF0}"/>
              </a:ext>
            </a:extLst>
          </p:cNvPr>
          <p:cNvSpPr/>
          <p:nvPr/>
        </p:nvSpPr>
        <p:spPr>
          <a:xfrm>
            <a:off x="446627" y="5966661"/>
            <a:ext cx="1749538" cy="2484980"/>
          </a:xfrm>
          <a:prstGeom prst="bevel">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600" dirty="0"/>
              <a:t>Social</a:t>
            </a:r>
          </a:p>
        </p:txBody>
      </p:sp>
      <p:sp>
        <p:nvSpPr>
          <p:cNvPr id="7" name="TextBox 6">
            <a:extLst>
              <a:ext uri="{FF2B5EF4-FFF2-40B4-BE49-F238E27FC236}">
                <a16:creationId xmlns:a16="http://schemas.microsoft.com/office/drawing/2014/main" id="{A884C2BB-88A1-14E1-1447-AE8568983108}"/>
              </a:ext>
            </a:extLst>
          </p:cNvPr>
          <p:cNvSpPr txBox="1"/>
          <p:nvPr/>
        </p:nvSpPr>
        <p:spPr>
          <a:xfrm>
            <a:off x="3466550" y="5952997"/>
            <a:ext cx="287369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ea typeface="+mn-lt"/>
                <a:cs typeface="+mn-lt"/>
              </a:rPr>
              <a:t>Public Perception</a:t>
            </a:r>
            <a:endParaRPr lang="en-US" sz="1400"/>
          </a:p>
        </p:txBody>
      </p:sp>
      <p:sp>
        <p:nvSpPr>
          <p:cNvPr id="9" name="TextBox 8">
            <a:extLst>
              <a:ext uri="{FF2B5EF4-FFF2-40B4-BE49-F238E27FC236}">
                <a16:creationId xmlns:a16="http://schemas.microsoft.com/office/drawing/2014/main" id="{28732C21-8E04-5984-2694-0F59D88B07D8}"/>
              </a:ext>
            </a:extLst>
          </p:cNvPr>
          <p:cNvSpPr txBox="1"/>
          <p:nvPr/>
        </p:nvSpPr>
        <p:spPr>
          <a:xfrm>
            <a:off x="3466550" y="6389212"/>
            <a:ext cx="287369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ea typeface="+mn-lt"/>
                <a:cs typeface="+mn-lt"/>
              </a:rPr>
              <a:t>Demographic Changes</a:t>
            </a:r>
            <a:endParaRPr lang="en-US" sz="1400"/>
          </a:p>
        </p:txBody>
      </p:sp>
      <p:sp>
        <p:nvSpPr>
          <p:cNvPr id="11" name="TextBox 10">
            <a:extLst>
              <a:ext uri="{FF2B5EF4-FFF2-40B4-BE49-F238E27FC236}">
                <a16:creationId xmlns:a16="http://schemas.microsoft.com/office/drawing/2014/main" id="{00F7F97D-A071-374C-D74C-4DA78AA7DB1C}"/>
              </a:ext>
            </a:extLst>
          </p:cNvPr>
          <p:cNvSpPr txBox="1"/>
          <p:nvPr/>
        </p:nvSpPr>
        <p:spPr>
          <a:xfrm>
            <a:off x="3483752" y="6784763"/>
            <a:ext cx="287369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ea typeface="+mn-lt"/>
                <a:cs typeface="+mn-lt"/>
              </a:rPr>
              <a:t>Education and Training</a:t>
            </a:r>
            <a:endParaRPr lang="en-US" sz="1400"/>
          </a:p>
        </p:txBody>
      </p:sp>
      <p:sp>
        <p:nvSpPr>
          <p:cNvPr id="13" name="TextBox 12">
            <a:extLst>
              <a:ext uri="{FF2B5EF4-FFF2-40B4-BE49-F238E27FC236}">
                <a16:creationId xmlns:a16="http://schemas.microsoft.com/office/drawing/2014/main" id="{8FCC7571-B12D-DE4C-0310-BCB787713E01}"/>
              </a:ext>
            </a:extLst>
          </p:cNvPr>
          <p:cNvSpPr txBox="1"/>
          <p:nvPr/>
        </p:nvSpPr>
        <p:spPr>
          <a:xfrm>
            <a:off x="3483752" y="7122100"/>
            <a:ext cx="287369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ea typeface="+mn-lt"/>
                <a:cs typeface="+mn-lt"/>
              </a:rPr>
              <a:t>Workforce Changes</a:t>
            </a:r>
            <a:endParaRPr lang="en-US" sz="1400"/>
          </a:p>
        </p:txBody>
      </p:sp>
      <p:sp>
        <p:nvSpPr>
          <p:cNvPr id="15" name="TextBox 14">
            <a:extLst>
              <a:ext uri="{FF2B5EF4-FFF2-40B4-BE49-F238E27FC236}">
                <a16:creationId xmlns:a16="http://schemas.microsoft.com/office/drawing/2014/main" id="{DC91F5D6-3196-40DC-D4A8-92B87E6A93DE}"/>
              </a:ext>
            </a:extLst>
          </p:cNvPr>
          <p:cNvSpPr txBox="1"/>
          <p:nvPr/>
        </p:nvSpPr>
        <p:spPr>
          <a:xfrm>
            <a:off x="3500954" y="7547204"/>
            <a:ext cx="335704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ea typeface="+mn-lt"/>
                <a:cs typeface="+mn-lt"/>
              </a:rPr>
              <a:t>Health and Safety Concerns</a:t>
            </a:r>
            <a:endParaRPr lang="en-US" sz="1400"/>
          </a:p>
        </p:txBody>
      </p:sp>
      <p:sp>
        <p:nvSpPr>
          <p:cNvPr id="17" name="TextBox 16">
            <a:extLst>
              <a:ext uri="{FF2B5EF4-FFF2-40B4-BE49-F238E27FC236}">
                <a16:creationId xmlns:a16="http://schemas.microsoft.com/office/drawing/2014/main" id="{8208C8E2-F87D-2505-CA40-930E1180FCA1}"/>
              </a:ext>
            </a:extLst>
          </p:cNvPr>
          <p:cNvSpPr txBox="1"/>
          <p:nvPr/>
        </p:nvSpPr>
        <p:spPr>
          <a:xfrm>
            <a:off x="3465482" y="8027831"/>
            <a:ext cx="323137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ea typeface="+mn-lt"/>
                <a:cs typeface="+mn-lt"/>
              </a:rPr>
              <a:t>Social Media and Networking</a:t>
            </a:r>
            <a:endParaRPr lang="en-US" sz="1400"/>
          </a:p>
        </p:txBody>
      </p:sp>
      <p:cxnSp>
        <p:nvCxnSpPr>
          <p:cNvPr id="19" name="Straight Arrow Connector 18">
            <a:extLst>
              <a:ext uri="{FF2B5EF4-FFF2-40B4-BE49-F238E27FC236}">
                <a16:creationId xmlns:a16="http://schemas.microsoft.com/office/drawing/2014/main" id="{D12B06F6-5047-4CD5-6212-4CBF6F4A84CC}"/>
              </a:ext>
            </a:extLst>
          </p:cNvPr>
          <p:cNvCxnSpPr/>
          <p:nvPr/>
        </p:nvCxnSpPr>
        <p:spPr>
          <a:xfrm>
            <a:off x="2195512" y="6070167"/>
            <a:ext cx="1233488" cy="42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329F861-5993-6089-E868-3654F2F0FB9E}"/>
              </a:ext>
            </a:extLst>
          </p:cNvPr>
          <p:cNvCxnSpPr/>
          <p:nvPr/>
        </p:nvCxnSpPr>
        <p:spPr>
          <a:xfrm>
            <a:off x="2195512" y="6511580"/>
            <a:ext cx="1233488" cy="42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8FC1DC8A-8408-1D0B-37E2-6D26EC8E20ED}"/>
              </a:ext>
            </a:extLst>
          </p:cNvPr>
          <p:cNvCxnSpPr/>
          <p:nvPr/>
        </p:nvCxnSpPr>
        <p:spPr>
          <a:xfrm>
            <a:off x="2195512" y="6907132"/>
            <a:ext cx="1233488" cy="42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051496D2-C1C6-588E-8BBD-78A8D3D605DC}"/>
              </a:ext>
            </a:extLst>
          </p:cNvPr>
          <p:cNvCxnSpPr/>
          <p:nvPr/>
        </p:nvCxnSpPr>
        <p:spPr>
          <a:xfrm>
            <a:off x="2195512" y="7239625"/>
            <a:ext cx="1233488" cy="42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D2793A84-E70D-6082-4ED2-B6A11EC85133}"/>
              </a:ext>
            </a:extLst>
          </p:cNvPr>
          <p:cNvCxnSpPr/>
          <p:nvPr/>
        </p:nvCxnSpPr>
        <p:spPr>
          <a:xfrm>
            <a:off x="2195512" y="7669573"/>
            <a:ext cx="1233488" cy="42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4E08924-F4F3-38EF-B576-0B94B19E03EF}"/>
              </a:ext>
            </a:extLst>
          </p:cNvPr>
          <p:cNvCxnSpPr/>
          <p:nvPr/>
        </p:nvCxnSpPr>
        <p:spPr>
          <a:xfrm>
            <a:off x="2195512" y="8208441"/>
            <a:ext cx="1233488" cy="42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13363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283F18-47DF-83F7-E191-34A5221A8DB7}"/>
              </a:ext>
            </a:extLst>
          </p:cNvPr>
          <p:cNvSpPr>
            <a:spLocks noGrp="1"/>
          </p:cNvSpPr>
          <p:nvPr>
            <p:ph type="title"/>
          </p:nvPr>
        </p:nvSpPr>
        <p:spPr>
          <a:xfrm>
            <a:off x="1517439" y="1179995"/>
            <a:ext cx="4783455" cy="970938"/>
          </a:xfrm>
        </p:spPr>
        <p:txBody>
          <a:bodyPr>
            <a:normAutofit/>
          </a:bodyPr>
          <a:lstStyle/>
          <a:p>
            <a:r>
              <a:rPr lang="fi-FI" sz="2800" dirty="0"/>
              <a:t> </a:t>
            </a:r>
            <a:r>
              <a:rPr lang="fi-FI" sz="2800" dirty="0" err="1"/>
              <a:t>lEGAL</a:t>
            </a:r>
            <a:endParaRPr lang="en-US" sz="2800" dirty="0"/>
          </a:p>
        </p:txBody>
      </p:sp>
      <p:sp>
        <p:nvSpPr>
          <p:cNvPr id="3" name="Content Placeholder 2">
            <a:extLst>
              <a:ext uri="{FF2B5EF4-FFF2-40B4-BE49-F238E27FC236}">
                <a16:creationId xmlns:a16="http://schemas.microsoft.com/office/drawing/2014/main" id="{C1DF363F-809F-CF96-84AF-C260BC80E751}"/>
              </a:ext>
            </a:extLst>
          </p:cNvPr>
          <p:cNvSpPr>
            <a:spLocks noGrp="1"/>
          </p:cNvSpPr>
          <p:nvPr>
            <p:ph idx="1"/>
          </p:nvPr>
        </p:nvSpPr>
        <p:spPr>
          <a:xfrm>
            <a:off x="527699" y="2250577"/>
            <a:ext cx="5966460" cy="3338886"/>
          </a:xfrm>
        </p:spPr>
        <p:txBody>
          <a:bodyPr vert="horz" lIns="91440" tIns="45720" rIns="91440" bIns="45720" rtlCol="0" anchor="t">
            <a:normAutofit/>
          </a:bodyPr>
          <a:lstStyle/>
          <a:p>
            <a:pPr marL="0">
              <a:lnSpc>
                <a:spcPct val="150000"/>
              </a:lnSpc>
              <a:spcBef>
                <a:spcPts val="0"/>
              </a:spcBef>
              <a:buNone/>
            </a:pPr>
            <a:r>
              <a:rPr lang="en-US" sz="1400" dirty="0">
                <a:ea typeface="+mn-lt"/>
                <a:cs typeface="+mn-lt"/>
              </a:rPr>
              <a:t>These considerations include more specific laws including discrimination laws, antitrust laws, employment laws, consumer protection laws, copyright and patent laws, as well as laws pertaining to health and safety, even if there may be some overlap with the political</a:t>
            </a:r>
            <a:r>
              <a:rPr lang="en-US" sz="1400">
                <a:ea typeface="+mn-lt"/>
                <a:cs typeface="+mn-lt"/>
              </a:rPr>
              <a:t> </a:t>
            </a:r>
            <a:r>
              <a:rPr lang="en-US" sz="1400" dirty="0">
                <a:ea typeface="+mn-lt"/>
                <a:cs typeface="+mn-lt"/>
              </a:rPr>
              <a:t> factors. </a:t>
            </a:r>
            <a:endParaRPr lang="en-US" sz="1400">
              <a:ea typeface="+mn-lt"/>
              <a:cs typeface="+mn-lt"/>
            </a:endParaRPr>
          </a:p>
          <a:p>
            <a:pPr marL="0">
              <a:lnSpc>
                <a:spcPct val="150000"/>
              </a:lnSpc>
              <a:spcBef>
                <a:spcPts val="0"/>
              </a:spcBef>
              <a:buNone/>
            </a:pPr>
            <a:endParaRPr lang="en-US" sz="1400">
              <a:ea typeface="+mn-lt"/>
              <a:cs typeface="+mn-lt"/>
            </a:endParaRPr>
          </a:p>
          <a:p>
            <a:pPr marL="0">
              <a:lnSpc>
                <a:spcPct val="150000"/>
              </a:lnSpc>
              <a:spcBef>
                <a:spcPts val="0"/>
              </a:spcBef>
              <a:buNone/>
            </a:pPr>
            <a:r>
              <a:rPr lang="en-US" sz="1400" dirty="0">
                <a:ea typeface="+mn-lt"/>
                <a:cs typeface="+mn-lt"/>
              </a:rPr>
              <a:t>It is obvious that businesses need to understand</a:t>
            </a:r>
            <a:r>
              <a:rPr lang="en-US" sz="1400">
                <a:ea typeface="+mn-lt"/>
                <a:cs typeface="+mn-lt"/>
              </a:rPr>
              <a:t> </a:t>
            </a:r>
            <a:r>
              <a:rPr lang="en-US" sz="1400" dirty="0">
                <a:ea typeface="+mn-lt"/>
                <a:cs typeface="+mn-lt"/>
              </a:rPr>
              <a:t> what is and is not lawful in order to do business profitably and morally. Legislative trends and</a:t>
            </a:r>
            <a:r>
              <a:rPr lang="en-US" sz="1400" dirty="0"/>
              <a:t> </a:t>
            </a:r>
            <a:r>
              <a:rPr lang="en-US" sz="1400" dirty="0">
                <a:ea typeface="+mn-lt"/>
                <a:cs typeface="+mn-lt"/>
              </a:rPr>
              <a:t>advancements relating to the phenomena of exportation can also be found.</a:t>
            </a:r>
            <a:endParaRPr lang="en-US" sz="1400" dirty="0"/>
          </a:p>
          <a:p>
            <a:pPr>
              <a:buNone/>
            </a:pPr>
            <a:endParaRPr lang="en-US" dirty="0"/>
          </a:p>
        </p:txBody>
      </p:sp>
      <p:sp>
        <p:nvSpPr>
          <p:cNvPr id="5" name="Rectangle: Beveled 4">
            <a:extLst>
              <a:ext uri="{FF2B5EF4-FFF2-40B4-BE49-F238E27FC236}">
                <a16:creationId xmlns:a16="http://schemas.microsoft.com/office/drawing/2014/main" id="{8AD01714-CB8A-1B56-9385-D49DCE264355}"/>
              </a:ext>
            </a:extLst>
          </p:cNvPr>
          <p:cNvSpPr/>
          <p:nvPr/>
        </p:nvSpPr>
        <p:spPr>
          <a:xfrm>
            <a:off x="527699" y="6016972"/>
            <a:ext cx="1749538" cy="2284338"/>
          </a:xfrm>
          <a:prstGeom prst="bevel">
            <a:avLst/>
          </a:prstGeom>
          <a:solidFill>
            <a:schemeClr val="tx2">
              <a:lumMod val="50000"/>
            </a:schemeClr>
          </a:solid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600" dirty="0"/>
              <a:t>Legal</a:t>
            </a:r>
          </a:p>
        </p:txBody>
      </p:sp>
      <p:sp>
        <p:nvSpPr>
          <p:cNvPr id="7" name="TextBox 6">
            <a:extLst>
              <a:ext uri="{FF2B5EF4-FFF2-40B4-BE49-F238E27FC236}">
                <a16:creationId xmlns:a16="http://schemas.microsoft.com/office/drawing/2014/main" id="{1272CAC2-B68A-F1A0-2BA5-41FE889194D9}"/>
              </a:ext>
            </a:extLst>
          </p:cNvPr>
          <p:cNvSpPr txBox="1"/>
          <p:nvPr/>
        </p:nvSpPr>
        <p:spPr>
          <a:xfrm>
            <a:off x="3427204" y="6035926"/>
            <a:ext cx="287369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ea typeface="+mn-lt"/>
                <a:cs typeface="+mn-lt"/>
              </a:rPr>
              <a:t>AI Act of the European Union</a:t>
            </a:r>
            <a:endParaRPr lang="en-US" sz="1400"/>
          </a:p>
        </p:txBody>
      </p:sp>
      <p:cxnSp>
        <p:nvCxnSpPr>
          <p:cNvPr id="9" name="Straight Arrow Connector 8">
            <a:extLst>
              <a:ext uri="{FF2B5EF4-FFF2-40B4-BE49-F238E27FC236}">
                <a16:creationId xmlns:a16="http://schemas.microsoft.com/office/drawing/2014/main" id="{4973E670-6832-517D-2045-45802791A5D7}"/>
              </a:ext>
            </a:extLst>
          </p:cNvPr>
          <p:cNvCxnSpPr/>
          <p:nvPr/>
        </p:nvCxnSpPr>
        <p:spPr>
          <a:xfrm>
            <a:off x="2276584" y="6154874"/>
            <a:ext cx="1105915" cy="36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6C27468-AD93-C5E5-B63E-8D73B78DBB50}"/>
              </a:ext>
            </a:extLst>
          </p:cNvPr>
          <p:cNvSpPr txBox="1"/>
          <p:nvPr/>
        </p:nvSpPr>
        <p:spPr>
          <a:xfrm>
            <a:off x="3351675" y="6907286"/>
            <a:ext cx="287369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ea typeface="+mn-lt"/>
                <a:cs typeface="+mn-lt"/>
              </a:rPr>
              <a:t>Privacy and data protection</a:t>
            </a:r>
            <a:endParaRPr lang="en-US" sz="1400"/>
          </a:p>
        </p:txBody>
      </p:sp>
      <p:sp>
        <p:nvSpPr>
          <p:cNvPr id="11" name="TextBox 10">
            <a:extLst>
              <a:ext uri="{FF2B5EF4-FFF2-40B4-BE49-F238E27FC236}">
                <a16:creationId xmlns:a16="http://schemas.microsoft.com/office/drawing/2014/main" id="{7562FDE3-9913-7916-D47D-3FA4618F5E82}"/>
              </a:ext>
            </a:extLst>
          </p:cNvPr>
          <p:cNvSpPr txBox="1"/>
          <p:nvPr/>
        </p:nvSpPr>
        <p:spPr>
          <a:xfrm>
            <a:off x="3380308" y="7715589"/>
            <a:ext cx="287369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ea typeface="+mn-lt"/>
                <a:cs typeface="+mn-lt"/>
              </a:rPr>
              <a:t>Legislation as a driving force for AI</a:t>
            </a:r>
            <a:endParaRPr lang="en-US" sz="1400"/>
          </a:p>
        </p:txBody>
      </p:sp>
      <p:cxnSp>
        <p:nvCxnSpPr>
          <p:cNvPr id="12" name="Straight Arrow Connector 11">
            <a:extLst>
              <a:ext uri="{FF2B5EF4-FFF2-40B4-BE49-F238E27FC236}">
                <a16:creationId xmlns:a16="http://schemas.microsoft.com/office/drawing/2014/main" id="{A8D022E6-1DD9-AF1A-9420-96AE9F1DBDAB}"/>
              </a:ext>
            </a:extLst>
          </p:cNvPr>
          <p:cNvCxnSpPr>
            <a:cxnSpLocks/>
          </p:cNvCxnSpPr>
          <p:nvPr/>
        </p:nvCxnSpPr>
        <p:spPr>
          <a:xfrm>
            <a:off x="2275941" y="7013346"/>
            <a:ext cx="1105915" cy="95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EFFA1B2F-167E-ABDB-E701-3EE36D846BE0}"/>
              </a:ext>
            </a:extLst>
          </p:cNvPr>
          <p:cNvCxnSpPr>
            <a:cxnSpLocks/>
          </p:cNvCxnSpPr>
          <p:nvPr/>
        </p:nvCxnSpPr>
        <p:spPr>
          <a:xfrm flipV="1">
            <a:off x="2275904" y="7924021"/>
            <a:ext cx="1076355" cy="22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0965006"/>
      </p:ext>
    </p:extLst>
  </p:cSld>
  <p:clrMapOvr>
    <a:masterClrMapping/>
  </p:clrMapOvr>
</p:sld>
</file>

<file path=ppt/theme/theme1.xml><?xml version="1.0" encoding="utf-8"?>
<a:theme xmlns:a="http://schemas.openxmlformats.org/drawingml/2006/main" name="Tiivistymisjuova">
  <a:themeElements>
    <a:clrScheme name="Tiivistymisjuova">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Tiivistymisjuova">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iivistymisjuova">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Asiakirja" ma:contentTypeID="0x010100E57CB6FB4A349742AB6016B6CDF9AFAA" ma:contentTypeVersion="13" ma:contentTypeDescription="Luo uusi asiakirja." ma:contentTypeScope="" ma:versionID="1e7645e251d7fc5133492dec0cb26a50">
  <xsd:schema xmlns:xsd="http://www.w3.org/2001/XMLSchema" xmlns:xs="http://www.w3.org/2001/XMLSchema" xmlns:p="http://schemas.microsoft.com/office/2006/metadata/properties" xmlns:ns3="661a355a-f630-439c-ac61-ca2bf4b4ff62" xmlns:ns4="ff9db6b8-1d81-4f92-af91-a1bd79361013" targetNamespace="http://schemas.microsoft.com/office/2006/metadata/properties" ma:root="true" ma:fieldsID="2bbcc6cda5d5ce59840fd5bf41eb6316" ns3:_="" ns4:_="">
    <xsd:import namespace="661a355a-f630-439c-ac61-ca2bf4b4ff62"/>
    <xsd:import namespace="ff9db6b8-1d81-4f92-af91-a1bd79361013"/>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4:SharedWithUsers" minOccurs="0"/>
                <xsd:element ref="ns4:SharedWithDetails" minOccurs="0"/>
                <xsd:element ref="ns4:SharingHintHash"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61a355a-f630-439c-ac61-ca2bf4b4ff6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_activity" ma:index="20"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f9db6b8-1d81-4f92-af91-a1bd79361013" elementFormDefault="qualified">
    <xsd:import namespace="http://schemas.microsoft.com/office/2006/documentManagement/types"/>
    <xsd:import namespace="http://schemas.microsoft.com/office/infopath/2007/PartnerControls"/>
    <xsd:element name="SharedWithUsers" ma:index="17" nillable="true" ma:displayName="Jaettu"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Jakamisen tiedot" ma:internalName="SharedWithDetails" ma:readOnly="true">
      <xsd:simpleType>
        <xsd:restriction base="dms:Note">
          <xsd:maxLength value="255"/>
        </xsd:restriction>
      </xsd:simpleType>
    </xsd:element>
    <xsd:element name="SharingHintHash" ma:index="19" nillable="true" ma:displayName="Jakamisvihjeen hajautus"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Sisältölaji"/>
        <xsd:element ref="dc:title" minOccurs="0" maxOccurs="1" ma:index="4" ma:displayName="Otsikk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661a355a-f630-439c-ac61-ca2bf4b4ff62" xsi:nil="true"/>
  </documentManagement>
</p:properties>
</file>

<file path=customXml/itemProps1.xml><?xml version="1.0" encoding="utf-8"?>
<ds:datastoreItem xmlns:ds="http://schemas.openxmlformats.org/officeDocument/2006/customXml" ds:itemID="{36446795-C9E9-4785-B7C0-B85B945EC3D9}">
  <ds:schemaRefs>
    <ds:schemaRef ds:uri="http://schemas.microsoft.com/sharepoint/v3/contenttype/forms"/>
  </ds:schemaRefs>
</ds:datastoreItem>
</file>

<file path=customXml/itemProps2.xml><?xml version="1.0" encoding="utf-8"?>
<ds:datastoreItem xmlns:ds="http://schemas.openxmlformats.org/officeDocument/2006/customXml" ds:itemID="{C3125B16-20E9-4202-ADC3-021042945057}">
  <ds:schemaRefs>
    <ds:schemaRef ds:uri="661a355a-f630-439c-ac61-ca2bf4b4ff62"/>
    <ds:schemaRef ds:uri="ff9db6b8-1d81-4f92-af91-a1bd7936101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8562895-FBAF-4D06-A8D6-450ABEEBFB2D}">
  <ds:schemaRefs>
    <ds:schemaRef ds:uri="http://purl.org/dc/dcmitype/"/>
    <ds:schemaRef ds:uri="http://purl.org/dc/elements/1.1/"/>
    <ds:schemaRef ds:uri="http://schemas.microsoft.com/office/2006/documentManagement/types"/>
    <ds:schemaRef ds:uri="http://www.w3.org/XML/1998/namespace"/>
    <ds:schemaRef ds:uri="661a355a-f630-439c-ac61-ca2bf4b4ff62"/>
    <ds:schemaRef ds:uri="http://schemas.microsoft.com/office/infopath/2007/PartnerControls"/>
    <ds:schemaRef ds:uri="http://schemas.openxmlformats.org/package/2006/metadata/core-properties"/>
    <ds:schemaRef ds:uri="ff9db6b8-1d81-4f92-af91-a1bd79361013"/>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TM04033937[[fn=Tiivistymisjuova]]</Template>
  <TotalTime>62</TotalTime>
  <Words>2301</Words>
  <Application>Microsoft Office PowerPoint</Application>
  <PresentationFormat>A4 Paper (210x297 mm)</PresentationFormat>
  <Paragraphs>190</Paragraphs>
  <Slides>27</Slides>
  <Notes>0</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Tiivistymisjuova</vt:lpstr>
      <vt:lpstr>Ai well-being counsellour</vt:lpstr>
      <vt:lpstr>OUR TEAM</vt:lpstr>
      <vt:lpstr>Table of contents</vt:lpstr>
      <vt:lpstr>Present state</vt:lpstr>
      <vt:lpstr>Change Forces</vt:lpstr>
      <vt:lpstr>TECHNOLOGICAL</vt:lpstr>
      <vt:lpstr>Economic</vt:lpstr>
      <vt:lpstr>SOCIAL</vt:lpstr>
      <vt:lpstr> lEGAL</vt:lpstr>
      <vt:lpstr>political</vt:lpstr>
      <vt:lpstr>environmentAL </vt:lpstr>
      <vt:lpstr>Future state</vt:lpstr>
      <vt:lpstr>Demonstrating our visions</vt:lpstr>
      <vt:lpstr>PowerPoint Presentation</vt:lpstr>
      <vt:lpstr>PowerPoint Presentation</vt:lpstr>
      <vt:lpstr>PowerPoint Presentation</vt:lpstr>
      <vt:lpstr>PowerPoint Presentation</vt:lpstr>
      <vt:lpstr>Demo 2: PRODUCT Features</vt:lpstr>
      <vt:lpstr> </vt:lpstr>
      <vt:lpstr>Automate boring tasks</vt:lpstr>
      <vt:lpstr>Helps you improve</vt:lpstr>
      <vt:lpstr>backcasting</vt:lpstr>
      <vt:lpstr>Conclusion</vt:lpstr>
      <vt:lpstr>Personal interpretations</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PowerPoint-esitys</dc:title>
  <dc:creator>William</dc:creator>
  <cp:lastModifiedBy>Minna</cp:lastModifiedBy>
  <cp:revision>2</cp:revision>
  <dcterms:created xsi:type="dcterms:W3CDTF">2023-05-07T10:05:53Z</dcterms:created>
  <dcterms:modified xsi:type="dcterms:W3CDTF">2023-05-22T20:51:16Z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0x010100E57CB6FB4A349742AB6016B6CDF9AFAA</vt:lpwstr>
  </property>
</Properties>
</file>